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710" r:id="rId2"/>
    <p:sldMasterId id="2147483722" r:id="rId3"/>
    <p:sldMasterId id="2147483770" r:id="rId4"/>
    <p:sldMasterId id="2147483783" r:id="rId5"/>
    <p:sldMasterId id="2147483795" r:id="rId6"/>
    <p:sldMasterId id="2147483807" r:id="rId7"/>
    <p:sldMasterId id="2147483822" r:id="rId8"/>
  </p:sldMasterIdLst>
  <p:notesMasterIdLst>
    <p:notesMasterId r:id="rId39"/>
  </p:notesMasterIdLst>
  <p:sldIdLst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JenRjWzWfdpktCuvOf3uSg==" hashData="YPekl6wsLh4O/PzpJUz1HjhhQQY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6" autoAdjust="0"/>
    <p:restoredTop sz="94143" autoAdjust="0"/>
  </p:normalViewPr>
  <p:slideViewPr>
    <p:cSldViewPr>
      <p:cViewPr>
        <p:scale>
          <a:sx n="100" d="100"/>
          <a:sy n="100" d="100"/>
        </p:scale>
        <p:origin x="-498" y="-2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2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D85B8E-B84A-4CEC-9CAE-FDD06D4CCC32}" type="doc">
      <dgm:prSet loTypeId="urn:microsoft.com/office/officeart/2005/8/layout/venn2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F3F7FA7A-389E-4BA6-821A-D10495386E64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rPr>
            <a:t>自己</a:t>
          </a:r>
          <a:r>
            <a:rPr lang="en-US" altLang="zh-TW" sz="20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rPr>
            <a:t>K</a:t>
          </a:r>
          <a:r>
            <a:rPr lang="zh-TW" altLang="en-US" sz="20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rPr>
            <a:t>書                                 </a:t>
          </a:r>
          <a:r>
            <a:rPr lang="en-US" altLang="zh-TW" sz="20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rPr>
            <a:t>Self-study</a:t>
          </a:r>
          <a:endParaRPr lang="zh-TW" altLang="en-US" sz="1900" b="1" dirty="0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51710D20-2380-4E9D-B818-6B7969CF3769}" type="parTrans" cxnId="{8CFA2C8D-65EF-4BFD-BAD9-D998A53A3DEB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6492265E-29E8-40CE-8ED9-D2E8C822FE31}" type="sibTrans" cxnId="{8CFA2C8D-65EF-4BFD-BAD9-D998A53A3DEB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11B469F4-F6CB-40F3-8897-9432AC25E3A8}">
      <dgm:prSet phldrT="[文字]" custT="1"/>
      <dgm:spPr>
        <a:solidFill>
          <a:srgbClr val="FFFF00"/>
        </a:solidFill>
      </dgm:spPr>
      <dgm:t>
        <a:bodyPr/>
        <a:lstStyle/>
        <a:p>
          <a:r>
            <a:rPr lang="en-US" altLang="zh-TW" sz="20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rPr>
            <a:t>Coring</a:t>
          </a:r>
          <a:endParaRPr lang="zh-TW" altLang="en-US" sz="2000" b="1" dirty="0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0E1A0C99-46DA-4B84-B1C1-24A1CA1E4C4F}" type="parTrans" cxnId="{B77AC739-75AE-4318-A6E3-C660045941B4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3A267F28-1039-40A3-B176-7C80F300236C}" type="sibTrans" cxnId="{B77AC739-75AE-4318-A6E3-C660045941B4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103B7EB8-5BD6-4B94-ADDF-E79438E08088}">
      <dgm:prSet phldrT="[文字]" custT="1"/>
      <dgm:spPr>
        <a:solidFill>
          <a:srgbClr val="FFC000"/>
        </a:solidFill>
      </dgm:spPr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rPr>
            <a:t>本地研討會               </a:t>
          </a:r>
          <a:r>
            <a:rPr lang="en-US" altLang="zh-TW" sz="18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rPr>
            <a:t>Local Seminar</a:t>
          </a:r>
          <a:endParaRPr lang="zh-TW" altLang="en-US" sz="1800" b="1" dirty="0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EB6C0DA8-322C-46A1-A4EE-571001589504}" type="parTrans" cxnId="{4EFF6664-EE97-40BF-9553-E596395845B9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8E368473-4B0A-45A8-BDAC-4EC4D12EA04B}" type="sibTrans" cxnId="{4EFF6664-EE97-40BF-9553-E596395845B9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B67E82ED-AF9E-4EBB-85CD-F819939446B2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32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rPr>
            <a:t>年會 </a:t>
          </a:r>
          <a:r>
            <a:rPr lang="en-US" altLang="zh-TW" sz="12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rPr>
            <a:t>Annual Convention</a:t>
          </a:r>
          <a:endParaRPr lang="zh-TW" altLang="en-US" sz="1200" b="1" dirty="0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9A699EA2-5524-46D5-BD2B-89C573ACB742}" type="parTrans" cxnId="{E7DD0CEE-0299-4F07-9D37-BD3011E6BD15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8B6920E1-29F6-4C57-93A1-C6D9C3B92757}" type="sibTrans" cxnId="{E7DD0CEE-0299-4F07-9D37-BD3011E6BD15}">
      <dgm:prSet/>
      <dgm:spPr/>
      <dgm:t>
        <a:bodyPr/>
        <a:lstStyle/>
        <a:p>
          <a:endParaRPr lang="zh-TW" altLang="en-US" b="1">
            <a:solidFill>
              <a:schemeClr val="bg1"/>
            </a:solidFill>
            <a:latin typeface="Calibri"/>
            <a:ea typeface="Heiti TC Light"/>
            <a:cs typeface="Calibri"/>
          </a:endParaRPr>
        </a:p>
      </dgm:t>
    </dgm:pt>
    <dgm:pt modelId="{040372F0-287E-48C5-A111-DFF58F3996EB}" type="pres">
      <dgm:prSet presAssocID="{2DD85B8E-B84A-4CEC-9CAE-FDD06D4CCC3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32689D7-DA66-4703-9B2F-2FE7FD877D0F}" type="pres">
      <dgm:prSet presAssocID="{2DD85B8E-B84A-4CEC-9CAE-FDD06D4CCC32}" presName="comp1" presStyleCnt="0"/>
      <dgm:spPr/>
    </dgm:pt>
    <dgm:pt modelId="{165AB716-BB94-47A7-923A-88DAC25B4939}" type="pres">
      <dgm:prSet presAssocID="{2DD85B8E-B84A-4CEC-9CAE-FDD06D4CCC32}" presName="circle1" presStyleLbl="node1" presStyleIdx="0" presStyleCnt="4" custScaleX="111471"/>
      <dgm:spPr/>
      <dgm:t>
        <a:bodyPr/>
        <a:lstStyle/>
        <a:p>
          <a:endParaRPr lang="zh-TW" altLang="en-US"/>
        </a:p>
      </dgm:t>
    </dgm:pt>
    <dgm:pt modelId="{14213B2A-0496-4EFF-969C-FEA3D25A3192}" type="pres">
      <dgm:prSet presAssocID="{2DD85B8E-B84A-4CEC-9CAE-FDD06D4CCC3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B24D24-C7AD-4496-87F2-04269C875C48}" type="pres">
      <dgm:prSet presAssocID="{2DD85B8E-B84A-4CEC-9CAE-FDD06D4CCC32}" presName="comp2" presStyleCnt="0"/>
      <dgm:spPr/>
    </dgm:pt>
    <dgm:pt modelId="{A0654B8F-EA98-4B2C-A21A-47D5F630CE9A}" type="pres">
      <dgm:prSet presAssocID="{2DD85B8E-B84A-4CEC-9CAE-FDD06D4CCC32}" presName="circle2" presStyleLbl="node1" presStyleIdx="1" presStyleCnt="4" custScaleX="130946" custLinFactNeighborY="1918"/>
      <dgm:spPr/>
      <dgm:t>
        <a:bodyPr/>
        <a:lstStyle/>
        <a:p>
          <a:endParaRPr lang="zh-TW" altLang="en-US"/>
        </a:p>
      </dgm:t>
    </dgm:pt>
    <dgm:pt modelId="{1111CDA0-E59F-4DD0-81D2-38BCC6B974C7}" type="pres">
      <dgm:prSet presAssocID="{2DD85B8E-B84A-4CEC-9CAE-FDD06D4CCC3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DABD2D-7E1A-431D-8319-273DBAA84803}" type="pres">
      <dgm:prSet presAssocID="{2DD85B8E-B84A-4CEC-9CAE-FDD06D4CCC32}" presName="comp3" presStyleCnt="0"/>
      <dgm:spPr/>
    </dgm:pt>
    <dgm:pt modelId="{B08D25ED-A004-45B3-AC44-630C261BEF03}" type="pres">
      <dgm:prSet presAssocID="{2DD85B8E-B84A-4CEC-9CAE-FDD06D4CCC32}" presName="circle3" presStyleLbl="node1" presStyleIdx="2" presStyleCnt="4" custScaleX="139830" custScaleY="108573" custLinFactNeighborX="1242" custLinFactNeighborY="1242"/>
      <dgm:spPr/>
      <dgm:t>
        <a:bodyPr/>
        <a:lstStyle/>
        <a:p>
          <a:endParaRPr lang="zh-TW" altLang="en-US"/>
        </a:p>
      </dgm:t>
    </dgm:pt>
    <dgm:pt modelId="{C932C27F-3F38-4A9B-8B77-5E97E36C33C2}" type="pres">
      <dgm:prSet presAssocID="{2DD85B8E-B84A-4CEC-9CAE-FDD06D4CCC3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C2A3E7-11A9-4859-A89A-CD8CDBC61E05}" type="pres">
      <dgm:prSet presAssocID="{2DD85B8E-B84A-4CEC-9CAE-FDD06D4CCC32}" presName="comp4" presStyleCnt="0"/>
      <dgm:spPr/>
    </dgm:pt>
    <dgm:pt modelId="{E18AFECB-6088-4EED-9873-DE66C761BCAF}" type="pres">
      <dgm:prSet presAssocID="{2DD85B8E-B84A-4CEC-9CAE-FDD06D4CCC32}" presName="circle4" presStyleLbl="node1" presStyleIdx="3" presStyleCnt="4" custLinFactNeighborY="8181"/>
      <dgm:spPr/>
      <dgm:t>
        <a:bodyPr/>
        <a:lstStyle/>
        <a:p>
          <a:endParaRPr lang="zh-TW" altLang="en-US"/>
        </a:p>
      </dgm:t>
    </dgm:pt>
    <dgm:pt modelId="{6790A369-B536-492C-BC02-B85479815DFC}" type="pres">
      <dgm:prSet presAssocID="{2DD85B8E-B84A-4CEC-9CAE-FDD06D4CCC3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7C8C628-ADFB-7646-A2D4-D7FC671A2C8C}" type="presOf" srcId="{103B7EB8-5BD6-4B94-ADDF-E79438E08088}" destId="{C932C27F-3F38-4A9B-8B77-5E97E36C33C2}" srcOrd="1" destOrd="0" presId="urn:microsoft.com/office/officeart/2005/8/layout/venn2"/>
    <dgm:cxn modelId="{1E51D711-E451-B84E-A705-3C4E9C2D2B63}" type="presOf" srcId="{F3F7FA7A-389E-4BA6-821A-D10495386E64}" destId="{165AB716-BB94-47A7-923A-88DAC25B4939}" srcOrd="0" destOrd="0" presId="urn:microsoft.com/office/officeart/2005/8/layout/venn2"/>
    <dgm:cxn modelId="{B77AC739-75AE-4318-A6E3-C660045941B4}" srcId="{2DD85B8E-B84A-4CEC-9CAE-FDD06D4CCC32}" destId="{11B469F4-F6CB-40F3-8897-9432AC25E3A8}" srcOrd="1" destOrd="0" parTransId="{0E1A0C99-46DA-4B84-B1C1-24A1CA1E4C4F}" sibTransId="{3A267F28-1039-40A3-B176-7C80F300236C}"/>
    <dgm:cxn modelId="{E9FFA1B9-1E38-8649-A6D6-6F394A279EBA}" type="presOf" srcId="{103B7EB8-5BD6-4B94-ADDF-E79438E08088}" destId="{B08D25ED-A004-45B3-AC44-630C261BEF03}" srcOrd="0" destOrd="0" presId="urn:microsoft.com/office/officeart/2005/8/layout/venn2"/>
    <dgm:cxn modelId="{389AE300-780E-B541-8A15-B3C62121E087}" type="presOf" srcId="{F3F7FA7A-389E-4BA6-821A-D10495386E64}" destId="{14213B2A-0496-4EFF-969C-FEA3D25A3192}" srcOrd="1" destOrd="0" presId="urn:microsoft.com/office/officeart/2005/8/layout/venn2"/>
    <dgm:cxn modelId="{8CFA2C8D-65EF-4BFD-BAD9-D998A53A3DEB}" srcId="{2DD85B8E-B84A-4CEC-9CAE-FDD06D4CCC32}" destId="{F3F7FA7A-389E-4BA6-821A-D10495386E64}" srcOrd="0" destOrd="0" parTransId="{51710D20-2380-4E9D-B818-6B7969CF3769}" sibTransId="{6492265E-29E8-40CE-8ED9-D2E8C822FE31}"/>
    <dgm:cxn modelId="{54429AEB-B00F-F749-A814-91AECBAD4B2F}" type="presOf" srcId="{B67E82ED-AF9E-4EBB-85CD-F819939446B2}" destId="{6790A369-B536-492C-BC02-B85479815DFC}" srcOrd="1" destOrd="0" presId="urn:microsoft.com/office/officeart/2005/8/layout/venn2"/>
    <dgm:cxn modelId="{FE3ED549-85EC-F94F-BE1D-D12A151D0BA4}" type="presOf" srcId="{11B469F4-F6CB-40F3-8897-9432AC25E3A8}" destId="{A0654B8F-EA98-4B2C-A21A-47D5F630CE9A}" srcOrd="0" destOrd="0" presId="urn:microsoft.com/office/officeart/2005/8/layout/venn2"/>
    <dgm:cxn modelId="{DC4B5037-F02C-9045-93C2-82FB5E0E5DB8}" type="presOf" srcId="{B67E82ED-AF9E-4EBB-85CD-F819939446B2}" destId="{E18AFECB-6088-4EED-9873-DE66C761BCAF}" srcOrd="0" destOrd="0" presId="urn:microsoft.com/office/officeart/2005/8/layout/venn2"/>
    <dgm:cxn modelId="{4EFF6664-EE97-40BF-9553-E596395845B9}" srcId="{2DD85B8E-B84A-4CEC-9CAE-FDD06D4CCC32}" destId="{103B7EB8-5BD6-4B94-ADDF-E79438E08088}" srcOrd="2" destOrd="0" parTransId="{EB6C0DA8-322C-46A1-A4EE-571001589504}" sibTransId="{8E368473-4B0A-45A8-BDAC-4EC4D12EA04B}"/>
    <dgm:cxn modelId="{F56C27DC-CBE5-184E-984E-31C3A0FBECED}" type="presOf" srcId="{11B469F4-F6CB-40F3-8897-9432AC25E3A8}" destId="{1111CDA0-E59F-4DD0-81D2-38BCC6B974C7}" srcOrd="1" destOrd="0" presId="urn:microsoft.com/office/officeart/2005/8/layout/venn2"/>
    <dgm:cxn modelId="{E7DD0CEE-0299-4F07-9D37-BD3011E6BD15}" srcId="{2DD85B8E-B84A-4CEC-9CAE-FDD06D4CCC32}" destId="{B67E82ED-AF9E-4EBB-85CD-F819939446B2}" srcOrd="3" destOrd="0" parTransId="{9A699EA2-5524-46D5-BD2B-89C573ACB742}" sibTransId="{8B6920E1-29F6-4C57-93A1-C6D9C3B92757}"/>
    <dgm:cxn modelId="{1644E774-A50C-624A-80CC-BF70BFA0276C}" type="presOf" srcId="{2DD85B8E-B84A-4CEC-9CAE-FDD06D4CCC32}" destId="{040372F0-287E-48C5-A111-DFF58F3996EB}" srcOrd="0" destOrd="0" presId="urn:microsoft.com/office/officeart/2005/8/layout/venn2"/>
    <dgm:cxn modelId="{5B81644B-B12F-3A4A-90AD-1FB41B56D437}" type="presParOf" srcId="{040372F0-287E-48C5-A111-DFF58F3996EB}" destId="{232689D7-DA66-4703-9B2F-2FE7FD877D0F}" srcOrd="0" destOrd="0" presId="urn:microsoft.com/office/officeart/2005/8/layout/venn2"/>
    <dgm:cxn modelId="{5C0920B4-63D0-A447-BD07-0003303BBE8E}" type="presParOf" srcId="{232689D7-DA66-4703-9B2F-2FE7FD877D0F}" destId="{165AB716-BB94-47A7-923A-88DAC25B4939}" srcOrd="0" destOrd="0" presId="urn:microsoft.com/office/officeart/2005/8/layout/venn2"/>
    <dgm:cxn modelId="{8E66DABD-1FEF-7142-9563-11A6F6C6C583}" type="presParOf" srcId="{232689D7-DA66-4703-9B2F-2FE7FD877D0F}" destId="{14213B2A-0496-4EFF-969C-FEA3D25A3192}" srcOrd="1" destOrd="0" presId="urn:microsoft.com/office/officeart/2005/8/layout/venn2"/>
    <dgm:cxn modelId="{B6DEA5F2-EAC5-4C4F-92AB-401FDC474EE2}" type="presParOf" srcId="{040372F0-287E-48C5-A111-DFF58F3996EB}" destId="{B2B24D24-C7AD-4496-87F2-04269C875C48}" srcOrd="1" destOrd="0" presId="urn:microsoft.com/office/officeart/2005/8/layout/venn2"/>
    <dgm:cxn modelId="{9E71C5A7-FD2C-2C49-80DB-BA7C42232DF5}" type="presParOf" srcId="{B2B24D24-C7AD-4496-87F2-04269C875C48}" destId="{A0654B8F-EA98-4B2C-A21A-47D5F630CE9A}" srcOrd="0" destOrd="0" presId="urn:microsoft.com/office/officeart/2005/8/layout/venn2"/>
    <dgm:cxn modelId="{F2BEA74F-810E-1E41-98B2-F52DDFDE226D}" type="presParOf" srcId="{B2B24D24-C7AD-4496-87F2-04269C875C48}" destId="{1111CDA0-E59F-4DD0-81D2-38BCC6B974C7}" srcOrd="1" destOrd="0" presId="urn:microsoft.com/office/officeart/2005/8/layout/venn2"/>
    <dgm:cxn modelId="{D00A8788-9F45-EB4F-8D5F-B573AD403BE7}" type="presParOf" srcId="{040372F0-287E-48C5-A111-DFF58F3996EB}" destId="{57DABD2D-7E1A-431D-8319-273DBAA84803}" srcOrd="2" destOrd="0" presId="urn:microsoft.com/office/officeart/2005/8/layout/venn2"/>
    <dgm:cxn modelId="{F2BB6A1E-106C-0543-BD5B-71FEE7C94AD7}" type="presParOf" srcId="{57DABD2D-7E1A-431D-8319-273DBAA84803}" destId="{B08D25ED-A004-45B3-AC44-630C261BEF03}" srcOrd="0" destOrd="0" presId="urn:microsoft.com/office/officeart/2005/8/layout/venn2"/>
    <dgm:cxn modelId="{6A1A514D-9859-CE4A-80C3-3504DCA1D00E}" type="presParOf" srcId="{57DABD2D-7E1A-431D-8319-273DBAA84803}" destId="{C932C27F-3F38-4A9B-8B77-5E97E36C33C2}" srcOrd="1" destOrd="0" presId="urn:microsoft.com/office/officeart/2005/8/layout/venn2"/>
    <dgm:cxn modelId="{FF0C7477-2F54-3E41-966F-E731DB4F960F}" type="presParOf" srcId="{040372F0-287E-48C5-A111-DFF58F3996EB}" destId="{4EC2A3E7-11A9-4859-A89A-CD8CDBC61E05}" srcOrd="3" destOrd="0" presId="urn:microsoft.com/office/officeart/2005/8/layout/venn2"/>
    <dgm:cxn modelId="{B1A08F55-4AD2-8C4C-BDC7-7AFF331F208B}" type="presParOf" srcId="{4EC2A3E7-11A9-4859-A89A-CD8CDBC61E05}" destId="{E18AFECB-6088-4EED-9873-DE66C761BCAF}" srcOrd="0" destOrd="0" presId="urn:microsoft.com/office/officeart/2005/8/layout/venn2"/>
    <dgm:cxn modelId="{524ED452-F605-AF45-8A09-48BF724B33B5}" type="presParOf" srcId="{4EC2A3E7-11A9-4859-A89A-CD8CDBC61E05}" destId="{6790A369-B536-492C-BC02-B85479815DF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75610-1AD9-43E9-B5A5-563F189AB8B5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B0D70-CDB4-4A70-ABEB-E954774AAA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C6188E02-04E2-449D-B6FD-CDD0B525D0B9}" type="slidenum">
              <a:rPr lang="en-US" altLang="zh-TW" sz="1200" smtClean="0">
                <a:solidFill>
                  <a:srgbClr val="000000"/>
                </a:solidFill>
                <a:ea typeface="新細明體" pitchFamily="18" charset="-12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 sz="1200" dirty="0" smtClean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21606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16068" name="Rectangle 3"/>
          <p:cNvSpPr>
            <a:spLocks noGrp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2" tIns="45871" rIns="91742" bIns="45871"/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13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3EA210AA-CA4D-4DF2-A215-0CACE39448EA}" type="slidenum">
              <a:rPr lang="en-US" altLang="zh-TW" b="0">
                <a:solidFill>
                  <a:prstClr val="black"/>
                </a:solidFill>
              </a:rPr>
              <a:pPr/>
              <a:t>5</a:t>
            </a:fld>
            <a:endParaRPr lang="en-US" altLang="zh-TW" b="0">
              <a:solidFill>
                <a:prstClr val="black"/>
              </a:solidFill>
            </a:endParaRPr>
          </a:p>
        </p:txBody>
      </p:sp>
      <p:sp>
        <p:nvSpPr>
          <p:cNvPr id="264195" name="Rectangle 7"/>
          <p:cNvSpPr txBox="1">
            <a:spLocks noGrp="1" noChangeArrowheads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defTabSz="685800"/>
            <a:fld id="{B6DEBEA8-7751-41F3-835B-B4DB3527E324}" type="slidenum">
              <a:rPr lang="en-US" altLang="zh-TW" sz="1200" b="0">
                <a:solidFill>
                  <a:prstClr val="black"/>
                </a:solidFill>
                <a:ea typeface="SimSun" pitchFamily="2" charset="-122"/>
              </a:rPr>
              <a:pPr algn="r" defTabSz="685800"/>
              <a:t>5</a:t>
            </a:fld>
            <a:endParaRPr lang="en-US" altLang="zh-TW" sz="1200" b="0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264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4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70477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7587" cy="3430587"/>
          </a:xfrm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b="1" u="sng" smtClean="0">
                <a:latin typeface="Times New Roman" pitchFamily="18" charset="0"/>
              </a:rPr>
              <a:t>TRAINER’S NOTES:</a:t>
            </a:r>
          </a:p>
          <a:p>
            <a:r>
              <a:rPr lang="en-US" altLang="zh-TW" smtClean="0">
                <a:latin typeface="Times New Roman" pitchFamily="18" charset="0"/>
              </a:rPr>
              <a:t>Your 100 BV per month plus 10 Preferred Customers (Base 10) each at 30 BV per month is 400 BV per month</a:t>
            </a:r>
          </a:p>
          <a:p>
            <a:endParaRPr lang="en-US" altLang="zh-TW" smtClean="0">
              <a:latin typeface="Times New Roman" pitchFamily="18" charset="0"/>
            </a:endParaRPr>
          </a:p>
          <a:p>
            <a:r>
              <a:rPr lang="en-US" altLang="zh-TW" smtClean="0">
                <a:latin typeface="Times New Roman" pitchFamily="18" charset="0"/>
              </a:rPr>
              <a:t>Duplicate this with 3 Distributors on your left and 3 Distributors on your right for a total of 7 Distributorships including yours (7 Strong).</a:t>
            </a:r>
          </a:p>
          <a:p>
            <a:endParaRPr lang="en-US" altLang="zh-TW" smtClean="0">
              <a:latin typeface="Times New Roman" pitchFamily="18" charset="0"/>
            </a:endParaRPr>
          </a:p>
          <a:p>
            <a:r>
              <a:rPr lang="en-US" altLang="zh-TW" smtClean="0">
                <a:latin typeface="Times New Roman" pitchFamily="18" charset="0"/>
              </a:rPr>
              <a:t>This produces 2800 BV each and every month from repeat orders (1400 BV on each side </a:t>
            </a:r>
            <a:r>
              <a:rPr lang="en-US" altLang="zh-TW" b="1" u="sng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&gt;</a:t>
            </a:r>
            <a:r>
              <a:rPr lang="en-US" altLang="zh-TW" smtClean="0">
                <a:latin typeface="Times New Roman" pitchFamily="18" charset="0"/>
              </a:rPr>
              <a:t> $300 in commissions) </a:t>
            </a:r>
          </a:p>
        </p:txBody>
      </p:sp>
    </p:spTree>
    <p:extLst>
      <p:ext uri="{BB962C8B-B14F-4D97-AF65-F5344CB8AC3E}">
        <p14:creationId xmlns:p14="http://schemas.microsoft.com/office/powerpoint/2010/main" val="1613387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CD678B9C-38DB-4977-B595-AF3D3CFDCDE2}" type="slidenum">
              <a:rPr lang="en-US" altLang="zh-TW" b="0">
                <a:solidFill>
                  <a:prstClr val="black"/>
                </a:solidFill>
              </a:rPr>
              <a:pPr/>
              <a:t>8</a:t>
            </a:fld>
            <a:endParaRPr lang="en-US" altLang="zh-TW" b="0">
              <a:solidFill>
                <a:prstClr val="black"/>
              </a:solidFill>
            </a:endParaRPr>
          </a:p>
        </p:txBody>
      </p:sp>
      <p:sp>
        <p:nvSpPr>
          <p:cNvPr id="25600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defTabSz="685800"/>
            <a:fld id="{09A72D4F-88C3-4101-A5F9-41BA6041E823}" type="slidenum">
              <a:rPr lang="en-US" altLang="zh-TW" sz="1200" b="0">
                <a:solidFill>
                  <a:prstClr val="black"/>
                </a:solidFill>
                <a:ea typeface="MS PGothic" pitchFamily="34" charset="-128"/>
              </a:rPr>
              <a:pPr algn="r" defTabSz="685800"/>
              <a:t>8</a:t>
            </a:fld>
            <a:endParaRPr lang="en-US" altLang="zh-TW" sz="1200" b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256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建立</a:t>
            </a:r>
            <a:r>
              <a:rPr lang="en-GB" altLang="zh-TW" smtClean="0">
                <a:latin typeface="新細明體" pitchFamily="18" charset="-120"/>
              </a:rPr>
              <a:t>10</a:t>
            </a:r>
            <a:r>
              <a:rPr lang="ja-JP" altLang="en-US" smtClean="0">
                <a:latin typeface="新細明體" pitchFamily="18" charset="-120"/>
              </a:rPr>
              <a:t>到</a:t>
            </a:r>
            <a:r>
              <a:rPr lang="en-GB" altLang="zh-TW" smtClean="0">
                <a:latin typeface="新細明體" pitchFamily="18" charset="-120"/>
              </a:rPr>
              <a:t>15</a:t>
            </a:r>
            <a:r>
              <a:rPr lang="ja-JP" altLang="en-US" smtClean="0">
                <a:latin typeface="新細明體" pitchFamily="18" charset="-120"/>
              </a:rPr>
              <a:t>位優惠顧客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當</a:t>
            </a:r>
            <a:r>
              <a:rPr lang="zh-TW" altLang="en-US" smtClean="0">
                <a:latin typeface="新細明體" pitchFamily="18" charset="-120"/>
              </a:rPr>
              <a:t>你</a:t>
            </a:r>
            <a:r>
              <a:rPr lang="ja-JP" altLang="en-US" smtClean="0">
                <a:latin typeface="新細明體" pitchFamily="18" charset="-120"/>
              </a:rPr>
              <a:t>在無牆百貨商埸購買產品時，即開始產生業績點數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zh-TW" altLang="en-US" smtClean="0">
                <a:latin typeface="新細明體" pitchFamily="18" charset="-120"/>
              </a:rPr>
              <a:t>你</a:t>
            </a:r>
            <a:r>
              <a:rPr lang="ja-JP" altLang="en-US" smtClean="0">
                <a:latin typeface="新細明體" pitchFamily="18" charset="-120"/>
              </a:rPr>
              <a:t>會接受培訓和指導，了解如何使用</a:t>
            </a:r>
            <a:r>
              <a:rPr lang="ja-JP" altLang="en-US" smtClean="0">
                <a:latin typeface="SimSun" pitchFamily="2" charset="-122"/>
                <a:ea typeface="SimSun" pitchFamily="2" charset="-122"/>
              </a:rPr>
              <a:t>上</a:t>
            </a:r>
            <a:r>
              <a:rPr lang="ja-JP" altLang="en-US" smtClean="0">
                <a:latin typeface="新細明體" pitchFamily="18" charset="-120"/>
              </a:rPr>
              <a:t>面各項方法和技巧來產生點數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開發了經銷商及顧客後，</a:t>
            </a:r>
            <a:r>
              <a:rPr lang="zh-TW" altLang="en-US" smtClean="0">
                <a:latin typeface="新細明體" pitchFamily="18" charset="-120"/>
              </a:rPr>
              <a:t>你</a:t>
            </a:r>
            <a:r>
              <a:rPr lang="ja-JP" altLang="en-US" smtClean="0">
                <a:latin typeface="新細明體" pitchFamily="18" charset="-120"/>
              </a:rPr>
              <a:t>現在讓他們來使用入門網站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透過入門網站，</a:t>
            </a:r>
            <a:r>
              <a:rPr lang="zh-TW" altLang="en-US" smtClean="0">
                <a:latin typeface="新細明體" pitchFamily="18" charset="-120"/>
              </a:rPr>
              <a:t>你</a:t>
            </a:r>
            <a:r>
              <a:rPr lang="ja-JP" altLang="en-US" smtClean="0">
                <a:latin typeface="新細明體" pitchFamily="18" charset="-120"/>
              </a:rPr>
              <a:t>可為顧客提供最佳的網上購物體驗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利用一對一行銷，與顧客建立穩固的情誼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多與優惠顧客互動，瞭解他們真正的需要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向現有的顧客銷售更多的產品和服務（同一產品系列、同一商店、同一商埸或夥伴商店內）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提高利潤與穩定性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比起行之已久，向一大群人推銷產品的行銷方式，銷售大量產品給較少數人其實更有效率、利潤更高</a:t>
            </a:r>
            <a:endParaRPr lang="zh-TW" altLang="en-US" smtClean="0">
              <a:latin typeface="新細明體" pitchFamily="18" charset="-120"/>
            </a:endParaRPr>
          </a:p>
          <a:p>
            <a:pPr marL="1143000" lvl="2" indent="-228600" eaLnBrk="1" hangingPunct="1"/>
            <a:r>
              <a:rPr lang="en-US" altLang="zh-TW" smtClean="0"/>
              <a:t>•</a:t>
            </a:r>
            <a:r>
              <a:rPr lang="en-US" altLang="zh-TW" smtClean="0">
                <a:latin typeface="新細明體" pitchFamily="18" charset="-120"/>
              </a:rPr>
              <a:t> </a:t>
            </a:r>
            <a:r>
              <a:rPr lang="ja-JP" altLang="en-US" smtClean="0">
                <a:latin typeface="新細明體" pitchFamily="18" charset="-120"/>
              </a:rPr>
              <a:t>網際空間：美安公司透過搜尋引擎</a:t>
            </a:r>
            <a:r>
              <a:rPr lang="zh-TW" altLang="en-US" smtClean="0">
                <a:latin typeface="新細明體" pitchFamily="18" charset="-120"/>
              </a:rPr>
              <a:t>優化</a:t>
            </a:r>
            <a:r>
              <a:rPr lang="en-GB" altLang="zh-TW" smtClean="0">
                <a:latin typeface="新細明體" pitchFamily="18" charset="-120"/>
              </a:rPr>
              <a:t>(SEO)</a:t>
            </a:r>
            <a:r>
              <a:rPr lang="ja-JP" altLang="en-US" smtClean="0">
                <a:latin typeface="新細明體" pitchFamily="18" charset="-120"/>
              </a:rPr>
              <a:t>、搜尋引擎行銷</a:t>
            </a:r>
            <a:r>
              <a:rPr lang="en-GB" altLang="zh-TW" smtClean="0">
                <a:latin typeface="新細明體" pitchFamily="18" charset="-120"/>
              </a:rPr>
              <a:t>(SEM)</a:t>
            </a:r>
            <a:r>
              <a:rPr lang="ja-JP" altLang="en-US" smtClean="0">
                <a:latin typeface="新細明體" pitchFamily="18" charset="-120"/>
              </a:rPr>
              <a:t>、</a:t>
            </a:r>
            <a:r>
              <a:rPr lang="zh-TW" altLang="en-US" smtClean="0">
                <a:latin typeface="新細明體" pitchFamily="18" charset="-120"/>
              </a:rPr>
              <a:t>品牌行銷</a:t>
            </a:r>
            <a:r>
              <a:rPr lang="ja-JP" altLang="en-US" smtClean="0">
                <a:latin typeface="新細明體" pitchFamily="18" charset="-120"/>
              </a:rPr>
              <a:t>、廣告及宣</a:t>
            </a:r>
            <a:r>
              <a:rPr lang="zh-TW" altLang="en-US" smtClean="0">
                <a:latin typeface="新細明體" pitchFamily="18" charset="-120"/>
              </a:rPr>
              <a:t>傳－</a:t>
            </a:r>
            <a:r>
              <a:rPr lang="ja-JP" altLang="en-US" smtClean="0">
                <a:latin typeface="新細明體" pitchFamily="18" charset="-120"/>
              </a:rPr>
              <a:t>向您推薦網路</a:t>
            </a:r>
            <a:r>
              <a:rPr lang="en-US" altLang="zh-TW" smtClean="0">
                <a:latin typeface="新細明體" pitchFamily="18" charset="-120"/>
                <a:ea typeface="SimSun" pitchFamily="2" charset="-122"/>
              </a:rPr>
              <a:t>/</a:t>
            </a:r>
            <a:r>
              <a:rPr lang="ja-JP" altLang="en-US" smtClean="0">
                <a:latin typeface="新細明體" pitchFamily="18" charset="-120"/>
              </a:rPr>
              <a:t>網際空間的顧客。</a:t>
            </a:r>
            <a:endParaRPr lang="zh-TW" altLang="en-US" smtClean="0">
              <a:latin typeface="新細明體" pitchFamily="18" charset="-120"/>
            </a:endParaRPr>
          </a:p>
          <a:p>
            <a:pPr marL="228600" indent="-228600" eaLnBrk="1" hangingPunct="1">
              <a:buFontTx/>
              <a:buChar char="•"/>
            </a:pPr>
            <a:endParaRPr lang="zh-TW" altLang="en-US" sz="800" smtClean="0"/>
          </a:p>
          <a:p>
            <a:pPr marL="228600" indent="-228600" eaLnBrk="1" hangingPunct="1"/>
            <a:endParaRPr lang="en-US" altLang="zh-TW" sz="800" smtClean="0"/>
          </a:p>
        </p:txBody>
      </p:sp>
    </p:spTree>
    <p:extLst>
      <p:ext uri="{BB962C8B-B14F-4D97-AF65-F5344CB8AC3E}">
        <p14:creationId xmlns:p14="http://schemas.microsoft.com/office/powerpoint/2010/main" val="336168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 txBox="1">
            <a:spLocks noGrp="1" noChangeArrowheads="1"/>
          </p:cNvSpPr>
          <p:nvPr/>
        </p:nvSpPr>
        <p:spPr bwMode="auto">
          <a:xfrm>
            <a:off x="3885732" y="8686800"/>
            <a:ext cx="29722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8" rIns="93035" bIns="46518" anchor="b"/>
          <a:lstStyle>
            <a:lvl1pPr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110051B-D49C-494E-B5B5-C211680184DF}" type="slidenum">
              <a:rPr lang="en-US" altLang="zh-TW" sz="1200" u="none" smtClean="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 sz="120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8771" name="Rectangle 7"/>
          <p:cNvSpPr txBox="1">
            <a:spLocks noGrp="1" noChangeArrowheads="1"/>
          </p:cNvSpPr>
          <p:nvPr/>
        </p:nvSpPr>
        <p:spPr bwMode="auto">
          <a:xfrm>
            <a:off x="3884561" y="8684684"/>
            <a:ext cx="29722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7" rIns="93172" bIns="46587" anchor="b"/>
          <a:lstStyle>
            <a:lvl1pPr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5201666-E408-47EA-8FC4-AC8D7DDD7F96}" type="slidenum">
              <a:rPr lang="en-US" altLang="zh-TW" sz="1200" u="none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 sz="1200" u="none" smtClean="0">
              <a:solidFill>
                <a:prstClr val="black"/>
              </a:solidFill>
            </a:endParaRPr>
          </a:p>
        </p:txBody>
      </p:sp>
      <p:sp>
        <p:nvSpPr>
          <p:cNvPr id="288772" name="Rectangle 7"/>
          <p:cNvSpPr txBox="1">
            <a:spLocks noGrp="1" noChangeArrowheads="1"/>
          </p:cNvSpPr>
          <p:nvPr/>
        </p:nvSpPr>
        <p:spPr bwMode="auto">
          <a:xfrm>
            <a:off x="3885732" y="8686800"/>
            <a:ext cx="29722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6" tIns="48323" rIns="96646" bIns="48323" anchor="b"/>
          <a:lstStyle>
            <a:lvl1pPr defTabSz="96361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361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361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361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361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D5B6975-3667-4409-939E-B74EE68780E4}" type="slidenum">
              <a:rPr lang="en-US" altLang="zh-TW" sz="1200" u="none" smtClean="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 sz="120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8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1038"/>
            <a:ext cx="6103938" cy="3433762"/>
          </a:xfrm>
          <a:ln/>
        </p:spPr>
      </p:sp>
      <p:sp>
        <p:nvSpPr>
          <p:cNvPr id="288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35" y="4345518"/>
            <a:ext cx="5028732" cy="41169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6" tIns="48323" rIns="96646" bIns="48323"/>
          <a:lstStyle/>
          <a:p>
            <a:pPr eaLnBrk="1" hangingPunct="1"/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0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自我介紹</a:t>
            </a:r>
            <a:endParaRPr lang="en-US" altLang="zh-TW" dirty="0" smtClean="0"/>
          </a:p>
          <a:p>
            <a:r>
              <a:rPr lang="zh-TW" altLang="en-US" dirty="0" smtClean="0"/>
              <a:t>第一 我看起來很白</a:t>
            </a:r>
            <a:endParaRPr lang="en-US" altLang="zh-TW" dirty="0" smtClean="0"/>
          </a:p>
          <a:p>
            <a:r>
              <a:rPr lang="zh-TW" altLang="en-US" dirty="0" smtClean="0"/>
              <a:t>第二 我看起來很帥</a:t>
            </a:r>
            <a:endParaRPr lang="en-US" altLang="zh-TW" dirty="0" smtClean="0"/>
          </a:p>
          <a:p>
            <a:r>
              <a:rPr lang="zh-TW" altLang="en-US" dirty="0" smtClean="0"/>
              <a:t>第三 我看起來很幼齒</a:t>
            </a:r>
            <a:endParaRPr lang="en-US" altLang="zh-TW" dirty="0" smtClean="0"/>
          </a:p>
          <a:p>
            <a:r>
              <a:rPr lang="zh-TW" altLang="en-US" dirty="0" smtClean="0"/>
              <a:t>簡單的說 就是小鮮肉就是了</a:t>
            </a:r>
            <a:endParaRPr lang="en-US" altLang="zh-TW" dirty="0" smtClean="0"/>
          </a:p>
          <a:p>
            <a:r>
              <a:rPr lang="zh-TW" altLang="en-US" dirty="0" smtClean="0"/>
              <a:t>聽到大家的笑聲 我就知道以上三點都是事實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那其實今天真的非常開心有這個榮幸可以在這們棒的一個場地 和這麼多朋友的面前和大家分享自己一些創業的心得 因為 其實就曾如主持人講的 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664B1-43EA-447A-8B88-B15CFF28AFC9}" type="slidenum">
              <a:rPr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/>
              <a:t>20</a:t>
            </a:fld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8117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rtl="0"/>
            <a:r>
              <a:rPr lang="zh-TW" altLang="en-US" dirty="0" smtClean="0"/>
              <a:t>今年我的團隊超過</a:t>
            </a:r>
            <a:r>
              <a:rPr lang="en-US" altLang="zh-TW" dirty="0" smtClean="0"/>
              <a:t>500</a:t>
            </a:r>
            <a:r>
              <a:rPr lang="zh-TW" altLang="en-US" dirty="0" smtClean="0"/>
              <a:t>人進到這次四月的年會</a:t>
            </a:r>
            <a:endParaRPr lang="en-US" altLang="zh-TW" dirty="0" smtClean="0"/>
          </a:p>
          <a:p>
            <a:pPr rtl="0"/>
            <a:r>
              <a:rPr lang="zh-TW" altLang="en-US" dirty="0" smtClean="0"/>
              <a:t>而且超過</a:t>
            </a:r>
            <a:r>
              <a:rPr lang="en-US" altLang="zh-TW" dirty="0" smtClean="0"/>
              <a:t>50</a:t>
            </a:r>
            <a:r>
              <a:rPr lang="zh-TW" altLang="en-US" dirty="0" smtClean="0"/>
              <a:t>人次完成</a:t>
            </a:r>
            <a:r>
              <a:rPr lang="en-US" altLang="zh-TW" dirty="0" smtClean="0"/>
              <a:t>UFO</a:t>
            </a:r>
          </a:p>
          <a:p>
            <a:pPr rtl="0"/>
            <a:r>
              <a:rPr lang="zh-TW" altLang="en-US" dirty="0" smtClean="0"/>
              <a:t>最後帶著超過</a:t>
            </a:r>
            <a:r>
              <a:rPr lang="en-US" altLang="zh-TW" dirty="0" smtClean="0"/>
              <a:t>700</a:t>
            </a:r>
            <a:r>
              <a:rPr lang="zh-TW" altLang="en-US" dirty="0" smtClean="0"/>
              <a:t>張年會的門票離開 </a:t>
            </a:r>
            <a:endParaRPr lang="en-US" altLang="zh-TW" dirty="0" smtClean="0"/>
          </a:p>
          <a:p>
            <a:pPr rtl="0"/>
            <a:r>
              <a:rPr lang="zh-TW" altLang="en-US" dirty="0" smtClean="0"/>
              <a:t>但各位夥伴你知道嗎</a:t>
            </a:r>
            <a:r>
              <a:rPr lang="en-US" altLang="zh-TW" dirty="0" smtClean="0"/>
              <a:t>?</a:t>
            </a:r>
          </a:p>
          <a:p>
            <a:pPr rtl="0"/>
            <a:r>
              <a:rPr lang="zh-TW" altLang="en-US" dirty="0" smtClean="0"/>
              <a:t>美安就是這麼可愛這麼神奇也這麼科學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DE4B-A3B7-4AA2-AC3A-8E965F4B67BC}" type="slidenum">
              <a:rPr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/>
              <a:t>21</a:t>
            </a:fld>
            <a:endParaRPr lang="zh-TW" altLang="en-US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8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7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51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54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8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03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45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50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03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2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6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9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58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6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70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39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2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40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76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4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43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41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45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73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9/16/2015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0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 </a:t>
            </a:r>
            <a:r>
              <a:rPr lang="zh-TW" altLang="en-US" smtClean="0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21"/>
            <a:ext cx="7772400" cy="110251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56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60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3721897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2596756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2675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64744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96209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1129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310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6972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95563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9"/>
            <a:ext cx="2971800" cy="18038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0742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92200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  <a:latin typeface="Arial Narrow"/>
              </a:rPr>
              <a:pPr/>
              <a:t>9/16/2015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01855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971551"/>
            <a:ext cx="8229600" cy="3394472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  <a:latin typeface="Arial Narrow"/>
              <a:ea typeface="微軟正黑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  <a:latin typeface="Arial Narrow"/>
              <a:ea typeface="微軟正黑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  <a:latin typeface="Arial Narrow"/>
                <a:ea typeface="微軟正黑體"/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  <a:latin typeface="Arial Narrow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819577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885537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77200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437511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80030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86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804431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52859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21589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913777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750461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440394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9" y="273848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875797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46366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72046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31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181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215903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2078832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57033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966327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8023753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79903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796173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9" y="273848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56449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1BC67-03C5-4844-8A51-A3BE8EDC87E8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13189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1BA18D-FDBA-485B-BBBB-C5312EDE1EF3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20314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701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68C2F3-F53D-40E0-A70C-308EAC271260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27310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70F95-D3E1-48F9-94E0-9645E0212FFB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107189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13601-3F5F-4763-B97E-9C21A78BE5F5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25976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55165-FF4F-4775-A33C-6754AF79156C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35743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F6404-70E9-4F30-A0D4-7A35E32B5471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3266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AA3BC-D0B6-4900-9686-1564F1FA75DC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4207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359B1-6EB5-4AD1-AF47-7D12487BD3D2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29764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2A8A6C-B3C7-4623-A28C-3CD41E6115B2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20263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136C0-2384-46A5-ABBA-4294A896FD4E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10307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F29D6-B28D-4AF4-BCBD-FCF8F7897208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39624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33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3CA05-2849-42A9-A2BD-1A6EDE50BF52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13042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2952B-B365-4A62-99CB-CC3A70BA8662}" type="slidenum">
              <a:rPr lang="en-US" altLang="zh-TW">
                <a:solidFill>
                  <a:srgbClr val="FFFFFF"/>
                </a:solidFill>
                <a:latin typeface="Garamond"/>
                <a:ea typeface="PMingLiU"/>
              </a:rPr>
              <a:pPr/>
              <a:t>‹#›</a:t>
            </a:fld>
            <a:endParaRPr lang="en-US" altLang="zh-TW" dirty="0">
              <a:solidFill>
                <a:srgbClr val="FFFFFF"/>
              </a:solidFill>
              <a:latin typeface="Garamond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30793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14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97154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40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0237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8738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1495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8973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92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43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408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1738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3390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93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9C2F6-9E67-4B30-ACF3-D53BEADAB1E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0" y="4552950"/>
            <a:ext cx="7915360" cy="59055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6502" y="4095751"/>
            <a:ext cx="10741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 userDrawn="1"/>
        </p:nvSpPr>
        <p:spPr>
          <a:xfrm>
            <a:off x="623455" y="235531"/>
            <a:ext cx="7772400" cy="1101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5" name="Subtitle 9"/>
          <p:cNvSpPr txBox="1">
            <a:spLocks/>
          </p:cNvSpPr>
          <p:nvPr userDrawn="1"/>
        </p:nvSpPr>
        <p:spPr>
          <a:xfrm>
            <a:off x="1371600" y="1620985"/>
            <a:ext cx="6400800" cy="32974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6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72" y="4513002"/>
            <a:ext cx="2753717" cy="281995"/>
          </a:xfrm>
          <a:prstGeom prst="rect">
            <a:avLst/>
          </a:prstGeom>
        </p:spPr>
      </p:pic>
      <p:pic>
        <p:nvPicPr>
          <p:cNvPr id="7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 cstate="print"/>
          <a:srcRect t="20181" b="19470"/>
          <a:stretch>
            <a:fillRect/>
          </a:stretch>
        </p:blipFill>
        <p:spPr bwMode="auto">
          <a:xfrm>
            <a:off x="7688142" y="3740522"/>
            <a:ext cx="1492370" cy="1262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55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itle 8"/>
          <p:cNvSpPr txBox="1">
            <a:spLocks/>
          </p:cNvSpPr>
          <p:nvPr userDrawn="1"/>
        </p:nvSpPr>
        <p:spPr>
          <a:xfrm>
            <a:off x="623455" y="235531"/>
            <a:ext cx="7772400" cy="1101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5" name="Subtitle 9"/>
          <p:cNvSpPr txBox="1">
            <a:spLocks/>
          </p:cNvSpPr>
          <p:nvPr userDrawn="1"/>
        </p:nvSpPr>
        <p:spPr>
          <a:xfrm>
            <a:off x="1371600" y="1620985"/>
            <a:ext cx="6400800" cy="32974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6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7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 cstate="print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87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4"/>
            <a:ext cx="1524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strike="noStrike" spc="45" baseline="0">
                <a:solidFill>
                  <a:schemeClr val="tx1"/>
                </a:solidFill>
              </a:defRPr>
            </a:lvl1pPr>
          </a:lstStyle>
          <a:p>
            <a:pPr defTabSz="685800"/>
            <a:fld id="{8B3AFFF1-9C47-49F0-AE12-AF188F3F4E82}" type="datetime1">
              <a:rPr lang="en-US" smtClean="0">
                <a:solidFill>
                  <a:prstClr val="white"/>
                </a:solidFill>
                <a:latin typeface="Arial Narrow"/>
              </a:rPr>
              <a:pPr defTabSz="685800"/>
              <a:t>9/16/2015</a:t>
            </a:fld>
            <a:endParaRPr lang="en-US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cap="all" spc="45" baseline="0">
                <a:solidFill>
                  <a:schemeClr val="tx1"/>
                </a:solidFill>
              </a:defRPr>
            </a:lvl1pPr>
          </a:lstStyle>
          <a:p>
            <a:pPr defTabSz="685800"/>
            <a:endParaRPr lang="en-US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4"/>
            <a:ext cx="990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aseline="0">
                <a:solidFill>
                  <a:schemeClr val="tx1"/>
                </a:solidFill>
              </a:defRPr>
            </a:lvl1pPr>
          </a:lstStyle>
          <a:p>
            <a:pPr defTabSz="685800"/>
            <a:fld id="{38237106-F2ED-405E-BC33-CC3CF426205F}" type="slidenum">
              <a:rPr lang="en-US" smtClean="0">
                <a:solidFill>
                  <a:prstClr val="white"/>
                </a:solidFill>
                <a:latin typeface="Arial Narrow"/>
              </a:rPr>
              <a:pPr defTabSz="685800"/>
              <a:t>‹#›</a:t>
            </a:fld>
            <a:endParaRPr lang="en-US" dirty="0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51910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30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defTabSz="685800"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defTabSz="6858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12195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3A075F8-9C95-48C7-AFB7-475F4F9C7B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defTabSz="685800"/>
              <a:t>2015/9/16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5E188D-A663-48E9-9330-654B50E4BD35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defTabSz="6858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8372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8683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TW" altLang="zh-TW">
              <a:solidFill>
                <a:srgbClr val="FFFFFF"/>
              </a:solidFill>
              <a:latin typeface="Arial" pitchFamily="34" charset="0"/>
              <a:ea typeface="PMingLiU"/>
            </a:endParaRP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F6B0552-095C-4A1A-8B64-8CAD20A4C8E3}" type="slidenum">
              <a:rPr lang="en-US" altLang="zh-TW">
                <a:solidFill>
                  <a:srgbClr val="FFFFFF"/>
                </a:solidFill>
                <a:latin typeface="Arial" pitchFamily="34" charset="0"/>
                <a:ea typeface="PMingLiU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dirty="0">
              <a:solidFill>
                <a:srgbClr val="FFFFFF"/>
              </a:solidFill>
              <a:latin typeface="Arial" pitchFamily="34" charset="0"/>
              <a:ea typeface="PMingLiU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9" y="5"/>
            <a:ext cx="9140825" cy="5137547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62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sz="1400">
                  <a:solidFill>
                    <a:srgbClr val="FFFFFF"/>
                  </a:solidFill>
                  <a:latin typeface="Garamond"/>
                  <a:ea typeface="PMingLiU"/>
                </a:endParaRPr>
              </a:p>
            </p:txBody>
          </p:sp>
          <p:sp>
            <p:nvSpPr>
              <p:cNvPr id="262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sz="1400">
                  <a:solidFill>
                    <a:srgbClr val="FFFFFF"/>
                  </a:solidFill>
                  <a:latin typeface="Garamond"/>
                  <a:ea typeface="PMingLiU"/>
                </a:endParaRPr>
              </a:p>
            </p:txBody>
          </p:sp>
          <p:sp>
            <p:nvSpPr>
              <p:cNvPr id="262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sz="1400">
                  <a:solidFill>
                    <a:srgbClr val="FFFFFF"/>
                  </a:solidFill>
                  <a:latin typeface="Garamond"/>
                  <a:ea typeface="PMingLiU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400" b="1">
                  <a:solidFill>
                    <a:srgbClr val="FFFFFF"/>
                  </a:solidFill>
                  <a:latin typeface="Arial" pitchFamily="34" charset="0"/>
                  <a:ea typeface="PMingLiU"/>
                </a:endParaRPr>
              </a:p>
            </p:txBody>
          </p:sp>
          <p:sp>
            <p:nvSpPr>
              <p:cNvPr id="262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 sz="1400">
                  <a:solidFill>
                    <a:srgbClr val="FFFFFF"/>
                  </a:solidFill>
                  <a:latin typeface="Garamond"/>
                  <a:ea typeface="PMingLiU"/>
                </a:endParaRPr>
              </a:p>
            </p:txBody>
          </p:sp>
        </p:grpSp>
        <p:sp>
          <p:nvSpPr>
            <p:cNvPr id="262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400">
                <a:solidFill>
                  <a:srgbClr val="FFFFFF"/>
                </a:solidFill>
                <a:latin typeface="Garamond"/>
                <a:ea typeface="PMingLiU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400" b="1">
                <a:solidFill>
                  <a:srgbClr val="FFFFFF"/>
                </a:solidFill>
                <a:latin typeface="Arial" pitchFamily="34" charset="0"/>
                <a:ea typeface="PMingLiU"/>
              </a:endParaRPr>
            </a:p>
          </p:txBody>
        </p:sp>
      </p:grpSp>
      <p:sp>
        <p:nvSpPr>
          <p:cNvPr id="10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62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1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TW" altLang="zh-TW">
              <a:solidFill>
                <a:srgbClr val="FFFFFF"/>
              </a:solidFill>
              <a:latin typeface="Arial" pitchFamily="34" charset="0"/>
              <a:ea typeface="PMingLiU"/>
            </a:endParaRPr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938097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 b="1">
          <a:solidFill>
            <a:schemeClr val="tx2"/>
          </a:solidFill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 b="1">
          <a:solidFill>
            <a:schemeClr val="tx2"/>
          </a:solidFill>
          <a:latin typeface="Garamond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 b="1">
          <a:solidFill>
            <a:schemeClr val="tx2"/>
          </a:solidFill>
          <a:latin typeface="Garamond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 b="1">
          <a:solidFill>
            <a:schemeClr val="tx2"/>
          </a:solidFill>
          <a:latin typeface="Garamond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 b="1">
          <a:solidFill>
            <a:schemeClr val="tx2"/>
          </a:solidFill>
          <a:latin typeface="Garamond" pitchFamily="18" charset="0"/>
          <a:ea typeface="新細明體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 b="1">
          <a:solidFill>
            <a:schemeClr val="tx2"/>
          </a:solidFill>
          <a:latin typeface="Garamond" pitchFamily="18" charset="0"/>
          <a:ea typeface="PMingLiU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 b="1">
          <a:solidFill>
            <a:schemeClr val="tx2"/>
          </a:solidFill>
          <a:latin typeface="Garamond" pitchFamily="18" charset="0"/>
          <a:ea typeface="PMingLiU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 b="1">
          <a:solidFill>
            <a:schemeClr val="tx2"/>
          </a:solidFill>
          <a:latin typeface="Garamond" pitchFamily="18" charset="0"/>
          <a:ea typeface="PMingLiU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 b="1">
          <a:solidFill>
            <a:schemeClr val="tx2"/>
          </a:solidFill>
          <a:latin typeface="Garamond" pitchFamily="18" charset="0"/>
          <a:ea typeface="PMingLiU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100">
          <a:solidFill>
            <a:schemeClr val="tx1"/>
          </a:solidFill>
          <a:latin typeface="+mn-lt"/>
          <a:ea typeface="新細明體" pitchFamily="18" charset="-12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1800">
          <a:solidFill>
            <a:schemeClr val="tx1"/>
          </a:solidFill>
          <a:latin typeface="+mn-lt"/>
          <a:ea typeface="新細明體" pitchFamily="18" charset="-12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1500">
          <a:solidFill>
            <a:schemeClr val="tx1"/>
          </a:solidFill>
          <a:latin typeface="+mn-lt"/>
          <a:ea typeface="新細明體" pitchFamily="18" charset="-12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1500">
          <a:solidFill>
            <a:schemeClr val="tx1"/>
          </a:solidFill>
          <a:latin typeface="+mn-lt"/>
          <a:ea typeface="新細明體" pitchFamily="18" charset="-12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7A9555A-358D-4416-893A-D89021BFB83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523ACFD-B94A-4030-A68B-54C8E92F5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48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3.wdp"/><Relationship Id="rId5" Type="http://schemas.openxmlformats.org/officeDocument/2006/relationships/image" Target="../media/image8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0" y="4552950"/>
            <a:ext cx="7915360" cy="59055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83438" y="2114550"/>
            <a:ext cx="590384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副總裁級</a:t>
            </a:r>
            <a: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Field Vice - President</a:t>
            </a:r>
            <a:endParaRPr lang="en-US" sz="3200" b="1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87108" y="3464068"/>
            <a:ext cx="5496502" cy="74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四個佣金週期共賺取</a:t>
            </a:r>
            <a:r>
              <a:rPr lang="en-US" altLang="en-US" sz="2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HK$276,000*</a:t>
            </a:r>
            <a:endParaRPr lang="en-US" altLang="en-US" sz="2800" b="1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  <a:p>
            <a:pPr algn="ctr" defTabSz="685800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HK$276,000 </a:t>
            </a:r>
            <a:r>
              <a:rPr lang="en-US" sz="2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in 4 Commission weeks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5" y="417195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TW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本</a:t>
            </a:r>
            <a:r>
              <a:rPr lang="zh-TW" alt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簡報中提到的收入等級純屬舉例說明，無意代表美安香</a:t>
            </a:r>
            <a:r>
              <a:rPr lang="zh-TW" altLang="en-US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港超連鎖™店主的</a:t>
            </a:r>
            <a:r>
              <a:rPr lang="zh-TW" alt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一般收入，也無意表示任何超連</a:t>
            </a:r>
            <a:r>
              <a:rPr lang="zh-TW" altLang="en-US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鎖™店</a:t>
            </a:r>
            <a:r>
              <a:rPr lang="zh-TW" alt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主皆可賺取同等收入。美安香港超連</a:t>
            </a:r>
            <a:r>
              <a:rPr lang="zh-TW" altLang="en-US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鎖™店</a:t>
            </a:r>
            <a:r>
              <a:rPr lang="zh-TW" alt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主的成功與否，取決於其在發展事業時的努力、才能與投入程度。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™Owner</a:t>
            </a:r>
            <a:r>
              <a:rPr lang="en-US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, 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nor </a:t>
            </a:r>
            <a:r>
              <a:rPr lang="en-US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are 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they intended to represent that any given Independent </a:t>
            </a:r>
            <a:r>
              <a:rPr lang="en-US" altLang="zh-TW" sz="800" b="1" dirty="0" err="1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™</a:t>
            </a:r>
            <a:r>
              <a:rPr lang="en-US" altLang="zh-TW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Owner</a:t>
            </a:r>
            <a:r>
              <a:rPr lang="en-US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will earn income in that amount. The success of any Market Hong Kong Independent </a:t>
            </a:r>
            <a:r>
              <a:rPr lang="en-US" altLang="zh-TW" sz="800" b="1" dirty="0" err="1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™</a:t>
            </a:r>
            <a:r>
              <a:rPr lang="en-US" altLang="zh-TW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Owner</a:t>
            </a:r>
            <a:r>
              <a:rPr lang="en-US" sz="800" b="1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35883" y="-106331"/>
            <a:ext cx="729775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強勢複</a:t>
            </a:r>
            <a:r>
              <a:rPr lang="zh-TW" altLang="en-US" sz="36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製 </a:t>
            </a:r>
            <a:r>
              <a:rPr lang="en-US" altLang="zh-TW" sz="36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- ABC</a:t>
            </a:r>
            <a:r>
              <a:rPr lang="zh-TW" altLang="en-US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深層滾</a:t>
            </a:r>
            <a:r>
              <a:rPr lang="zh-TW" altLang="en-US" sz="36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動 </a:t>
            </a:r>
            <a:r>
              <a:rPr lang="en-US" altLang="zh-TW" sz="36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- </a:t>
            </a:r>
            <a:r>
              <a:rPr lang="zh-TW" altLang="en-US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建立領袖團隊</a:t>
            </a:r>
            <a:endParaRPr lang="en-US" sz="3600" b="1" dirty="0">
              <a:solidFill>
                <a:srgbClr val="0099CC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48001" y="1287991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Johnny Huang</a:t>
            </a:r>
            <a:endParaRPr lang="en-US" sz="4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6502" y="4095751"/>
            <a:ext cx="10741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71276" y="680857"/>
            <a:ext cx="58605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2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Powerful </a:t>
            </a:r>
            <a:r>
              <a:rPr lang="en-US" sz="22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duplication - Building </a:t>
            </a:r>
            <a:r>
              <a:rPr lang="en-US" sz="22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a team of leaders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7836" r="31748" b="27374"/>
          <a:stretch/>
        </p:blipFill>
        <p:spPr>
          <a:xfrm>
            <a:off x="871568" y="1103401"/>
            <a:ext cx="2399416" cy="264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00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85900" y="1200151"/>
            <a:ext cx="6172200" cy="3394472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ea typeface="Heiti TC Light"/>
              <a:cs typeface="Calibri"/>
            </a:endParaRPr>
          </a:p>
        </p:txBody>
      </p:sp>
      <p:pic>
        <p:nvPicPr>
          <p:cNvPr id="36866" name="Picture 2" descr="http://m.c.lnkd.licdn.com/mpr/mpr/p/5/005/0b1/026/140b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3530"/>
            <a:ext cx="6858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C:\Users\markm\Desktop\ufo-magazine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45" y="2376689"/>
            <a:ext cx="189826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markm\Desktop\US_ENG_shopDotCom-üLogo_12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665" y="3324911"/>
            <a:ext cx="3476366" cy="43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HNNY\Pictures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56" y="585387"/>
            <a:ext cx="1600200" cy="1092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文字方塊 8"/>
          <p:cNvSpPr txBox="1"/>
          <p:nvPr/>
        </p:nvSpPr>
        <p:spPr>
          <a:xfrm>
            <a:off x="3117226" y="590171"/>
            <a:ext cx="2835179" cy="102335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altLang="zh-TW" sz="3600" b="1" dirty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UFO</a:t>
            </a:r>
            <a:r>
              <a:rPr lang="zh-TW" altLang="en-US" sz="4100" b="1" dirty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的意義</a:t>
            </a:r>
            <a:endParaRPr lang="en-US" altLang="zh-TW" sz="4100" b="1" dirty="0">
              <a:solidFill>
                <a:srgbClr val="1F497D"/>
              </a:solidFill>
              <a:latin typeface="Calibri"/>
              <a:ea typeface="Heiti TC Light"/>
              <a:cs typeface="Calibri"/>
            </a:endParaRPr>
          </a:p>
          <a:p>
            <a:pPr defTabSz="685800"/>
            <a:r>
              <a:rPr lang="en-US" altLang="zh-TW" sz="2100" b="1" dirty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2</a:t>
            </a:r>
            <a:r>
              <a:rPr lang="zh-TW" altLang="en-US" sz="2100" b="1" dirty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人＋</a:t>
            </a:r>
            <a:r>
              <a:rPr lang="en-US" altLang="zh-TW" sz="2100" b="1" dirty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1300BV~~~ </a:t>
            </a:r>
            <a:r>
              <a:rPr lang="zh-TW" altLang="en-US" sz="2100" b="1" dirty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一季</a:t>
            </a:r>
          </a:p>
        </p:txBody>
      </p:sp>
      <p:sp>
        <p:nvSpPr>
          <p:cNvPr id="10" name="文字方塊 8"/>
          <p:cNvSpPr txBox="1"/>
          <p:nvPr/>
        </p:nvSpPr>
        <p:spPr>
          <a:xfrm>
            <a:off x="3107432" y="1574360"/>
            <a:ext cx="3847099" cy="8233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altLang="zh-TW" sz="2800" b="1" dirty="0" smtClean="0">
                <a:solidFill>
                  <a:srgbClr val="4F81BD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The meaning of </a:t>
            </a:r>
            <a:r>
              <a:rPr lang="en-US" altLang="zh-TW" sz="2800" b="1" dirty="0" smtClean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UFO</a:t>
            </a:r>
            <a:endParaRPr lang="en-US" altLang="zh-TW" sz="2800" b="1" dirty="0">
              <a:solidFill>
                <a:srgbClr val="1F497D"/>
              </a:solidFill>
              <a:latin typeface="Calibri"/>
              <a:ea typeface="Heiti TC Light"/>
              <a:cs typeface="Calibri"/>
            </a:endParaRPr>
          </a:p>
          <a:p>
            <a:pPr defTabSz="685800"/>
            <a:r>
              <a:rPr lang="en-US" altLang="zh-TW" sz="2100" b="1" dirty="0" smtClean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2UFOs</a:t>
            </a:r>
            <a:r>
              <a:rPr lang="zh-TW" altLang="en-US" sz="2100" b="1" dirty="0" smtClean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＋</a:t>
            </a:r>
            <a:r>
              <a:rPr lang="en-US" altLang="zh-TW" sz="2100" b="1" dirty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1300BV</a:t>
            </a:r>
            <a:r>
              <a:rPr lang="en-US" altLang="zh-TW" sz="2100" b="1" dirty="0" smtClean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~~ </a:t>
            </a:r>
            <a:r>
              <a:rPr lang="en-US" altLang="zh-TW" sz="2100" b="1" dirty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Quarterly</a:t>
            </a:r>
            <a:endParaRPr lang="zh-TW" altLang="en-US" sz="2100" b="1" dirty="0">
              <a:solidFill>
                <a:srgbClr val="1F497D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57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807536" y="105468"/>
            <a:ext cx="5730924" cy="1026421"/>
          </a:xfrm>
          <a:prstGeom prst="rect">
            <a:avLst/>
          </a:prstGeom>
          <a:solidFill>
            <a:srgbClr val="F3702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r" defTabSz="685800"/>
            <a:r>
              <a:rPr lang="zh-TW" altLang="en-US" sz="36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           跟進為何重要</a:t>
            </a:r>
            <a:r>
              <a:rPr lang="zh-TW" altLang="en-US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？</a:t>
            </a:r>
            <a:endParaRPr lang="en-US" altLang="zh-TW" sz="36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r" defTabSz="685800"/>
            <a:r>
              <a:rPr lang="en-US" altLang="zh-TW" sz="36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The Importance of Follow-Up</a:t>
            </a:r>
            <a:endParaRPr lang="zh-TW" altLang="en-US" sz="28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6" name="Picture 2" descr="http://socap12.socialcapitalmarkets.net/files/2012/02/mea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8"/>
          <a:stretch/>
        </p:blipFill>
        <p:spPr bwMode="auto">
          <a:xfrm>
            <a:off x="1807544" y="169262"/>
            <a:ext cx="1012871" cy="909273"/>
          </a:xfrm>
          <a:prstGeom prst="roundRect">
            <a:avLst>
              <a:gd name="adj" fmla="val 149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28" y="1195687"/>
            <a:ext cx="6565961" cy="30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063" y="491079"/>
            <a:ext cx="4494665" cy="426604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731" y="268761"/>
            <a:ext cx="1440305" cy="149517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731" y="3461959"/>
            <a:ext cx="1440305" cy="14540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883" y="1865359"/>
            <a:ext cx="1440305" cy="14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l="26846" t="27886" r="36725" b="45893"/>
          <a:stretch/>
        </p:blipFill>
        <p:spPr>
          <a:xfrm>
            <a:off x="5640572" y="206533"/>
            <a:ext cx="2294516" cy="929000"/>
          </a:xfrm>
          <a:prstGeom prst="rect">
            <a:avLst/>
          </a:prstGeom>
          <a:effectLst>
            <a:glow rad="101600">
              <a:schemeClr val="bg1">
                <a:lumMod val="75000"/>
                <a:alpha val="60000"/>
              </a:schemeClr>
            </a:glow>
          </a:effectLst>
        </p:spPr>
      </p:pic>
      <p:pic>
        <p:nvPicPr>
          <p:cNvPr id="26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 r="6737" b="11523"/>
          <a:stretch/>
        </p:blipFill>
        <p:spPr bwMode="auto">
          <a:xfrm>
            <a:off x="5640572" y="2391130"/>
            <a:ext cx="2294516" cy="130892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7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4"/>
          <a:srcRect t="8837" b="23907"/>
          <a:stretch/>
        </p:blipFill>
        <p:spPr>
          <a:xfrm>
            <a:off x="5640572" y="1249666"/>
            <a:ext cx="2294516" cy="1028797"/>
          </a:xfrm>
          <a:prstGeom prst="rect">
            <a:avLst/>
          </a:prstGeom>
          <a:effectLst>
            <a:glow rad="101600">
              <a:schemeClr val="bg1">
                <a:lumMod val="75000"/>
                <a:alpha val="60000"/>
              </a:schemeClr>
            </a:glow>
          </a:effectLst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5"/>
          <a:srcRect l="2384" b="11740"/>
          <a:stretch/>
        </p:blipFill>
        <p:spPr>
          <a:xfrm>
            <a:off x="5640572" y="3812725"/>
            <a:ext cx="2294516" cy="1162280"/>
          </a:xfrm>
          <a:prstGeom prst="rect">
            <a:avLst/>
          </a:prstGeom>
          <a:effectLst>
            <a:glow rad="101600">
              <a:schemeClr val="bg1">
                <a:lumMod val="75000"/>
                <a:alpha val="60000"/>
              </a:schemeClr>
            </a:glow>
          </a:effectLst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52" y="161209"/>
            <a:ext cx="1133523" cy="1176182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818" y="134004"/>
            <a:ext cx="1156255" cy="120192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532" y="1680419"/>
            <a:ext cx="2478239" cy="9647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066" y="3079826"/>
            <a:ext cx="2478239" cy="9647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1797" y="1476601"/>
            <a:ext cx="1947841" cy="72243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1789" y="1999945"/>
            <a:ext cx="2245046" cy="72243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1797" y="2854608"/>
            <a:ext cx="3196105" cy="72243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1789" y="3405295"/>
            <a:ext cx="2798306" cy="72243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6769" y="2378662"/>
            <a:ext cx="1847248" cy="37036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54995" y="3766513"/>
            <a:ext cx="1847248" cy="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2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063" y="412656"/>
            <a:ext cx="4494665" cy="426604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731" y="268761"/>
            <a:ext cx="1440305" cy="149517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260" y="3484271"/>
            <a:ext cx="1440305" cy="14540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413" y="1876515"/>
            <a:ext cx="1440305" cy="14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6639">
            <a:off x="3896205" y="2129013"/>
            <a:ext cx="443522" cy="2007282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46" y="24798"/>
            <a:ext cx="1224452" cy="127036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287" y="125729"/>
            <a:ext cx="4119729" cy="12025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951" y="1743765"/>
            <a:ext cx="2002709" cy="305436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106" y="1743765"/>
            <a:ext cx="2071295" cy="30543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102" y="4173508"/>
            <a:ext cx="2098730" cy="57612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0818" y="3387055"/>
            <a:ext cx="2034716" cy="78645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7102" y="2683501"/>
            <a:ext cx="2034716" cy="576122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101" y="1974991"/>
            <a:ext cx="2098730" cy="5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7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14" y="0"/>
            <a:ext cx="6858595" cy="12436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80865"/>
          <a:stretch/>
        </p:blipFill>
        <p:spPr>
          <a:xfrm>
            <a:off x="1143009" y="1209126"/>
            <a:ext cx="2427943" cy="7244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b="80091"/>
          <a:stretch/>
        </p:blipFill>
        <p:spPr>
          <a:xfrm>
            <a:off x="3360017" y="1172542"/>
            <a:ext cx="2423370" cy="7610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b="80275"/>
          <a:stretch/>
        </p:blipFill>
        <p:spPr>
          <a:xfrm>
            <a:off x="5645389" y="1185015"/>
            <a:ext cx="2418798" cy="748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0174" y="367673"/>
            <a:ext cx="41892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Follow – up Tips 1</a:t>
            </a:r>
            <a:endParaRPr lang="en-US" sz="32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6918" y="1059030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Create the atmosphere</a:t>
            </a:r>
            <a:endParaRPr lang="en-US" sz="1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8443" y="1059030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TW" sz="1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Organize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testimonials</a:t>
            </a:r>
            <a:endParaRPr lang="en-US" sz="1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3387" y="1089807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TW" sz="1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Leverage the voice recording</a:t>
            </a:r>
            <a:endParaRPr lang="en-US" sz="1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6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8" y="4"/>
            <a:ext cx="6858595" cy="116596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b="82276"/>
          <a:stretch/>
        </p:blipFill>
        <p:spPr>
          <a:xfrm>
            <a:off x="1509273" y="1537928"/>
            <a:ext cx="2949196" cy="68156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1411" t="871" r="-1411" b="81503"/>
          <a:stretch/>
        </p:blipFill>
        <p:spPr>
          <a:xfrm>
            <a:off x="4590077" y="1537928"/>
            <a:ext cx="3095513" cy="676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5283" y="290594"/>
            <a:ext cx="41892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dirty="0" smtClean="0">
                <a:solidFill>
                  <a:prstClr val="white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Follow – up Tips 2</a:t>
            </a:r>
            <a:endParaRPr lang="en-US" sz="3200" dirty="0">
              <a:solidFill>
                <a:prstClr val="white"/>
              </a:solidFill>
              <a:latin typeface="Calibri" panose="020F0502020204030204" pitchFamily="34" charset="0"/>
              <a:ea typeface="華康儷細黑" panose="020B0309000000000000" pitchFamily="49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3468" y="1067299"/>
            <a:ext cx="186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Participate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in meetings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69607" y="1060654"/>
            <a:ext cx="1238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Hold meetings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華康儷細黑" panose="020B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74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ugc.qpic.cn/adapt/0/cd4534d0-a905-99c2-6e71-d92ebfb881a7/800?pt=0&amp;ek=1&amp;kp=1&amp;sce=0-12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39" y="1208546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t="7582" b="13219"/>
          <a:stretch/>
        </p:blipFill>
        <p:spPr>
          <a:xfrm>
            <a:off x="1143009" y="-10632"/>
            <a:ext cx="6858595" cy="99946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2791" y="1293882"/>
            <a:ext cx="4846740" cy="29537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5288" y="1857967"/>
            <a:ext cx="317266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Follow-up by yourself</a:t>
            </a:r>
          </a:p>
          <a:p>
            <a:pPr defTabSz="685800"/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華康儷細黑" panose="020B0309000000000000" pitchFamily="49" charset="-120"/>
            </a:endParaRPr>
          </a:p>
          <a:p>
            <a:pPr marL="457200" indent="-457200" defTabSz="685800">
              <a:buFontTx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Effective duplication</a:t>
            </a:r>
          </a:p>
          <a:p>
            <a:pPr marL="457200" indent="-457200" defTabSz="6858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Positive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mindset</a:t>
            </a:r>
          </a:p>
          <a:p>
            <a:pPr defTabSz="685800"/>
            <a:endParaRPr lang="en-US" sz="2400" dirty="0" smtClean="0">
              <a:solidFill>
                <a:prstClr val="black"/>
              </a:solidFill>
              <a:latin typeface="Calibri" panose="020F0502020204030204" pitchFamily="34" charset="0"/>
              <a:ea typeface="華康儷細黑" panose="020B0309000000000000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0031" y="2571847"/>
            <a:ext cx="6422790" cy="51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TW" altLang="en-US" sz="1400">
              <a:solidFill>
                <a:prstClr val="white"/>
              </a:solidFill>
              <a:latin typeface="Calibri" panose="020F0502020204030204" pitchFamily="34" charset="0"/>
              <a:ea typeface="華康儷細黑" panose="020B0309000000000000" pitchFamily="49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0031" y="2969410"/>
            <a:ext cx="5856220" cy="480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TW" altLang="en-US" sz="1400">
              <a:solidFill>
                <a:prstClr val="white"/>
              </a:solidFill>
              <a:latin typeface="Calibri" panose="020F0502020204030204" pitchFamily="34" charset="0"/>
              <a:ea typeface="華康儷細黑" panose="020B0309000000000000" pitchFamily="49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119" y="3450095"/>
            <a:ext cx="2371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3.   Deep learning </a:t>
            </a:r>
          </a:p>
        </p:txBody>
      </p:sp>
      <p:sp>
        <p:nvSpPr>
          <p:cNvPr id="10" name="矩形 9"/>
          <p:cNvSpPr/>
          <p:nvPr/>
        </p:nvSpPr>
        <p:spPr>
          <a:xfrm>
            <a:off x="300034" y="3509580"/>
            <a:ext cx="5494713" cy="48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TW" altLang="en-US" sz="1400">
              <a:solidFill>
                <a:prstClr val="white"/>
              </a:solidFill>
              <a:latin typeface="Calibri" panose="020F0502020204030204" pitchFamily="34" charset="0"/>
              <a:ea typeface="華康儷細黑" panose="020B0309000000000000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515" y="958070"/>
            <a:ext cx="440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The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華康儷細黑" panose="020B0309000000000000" pitchFamily="49" charset="-120"/>
              </a:rPr>
              <a:t>Right Attitude of Follow - up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華康儷細黑" panose="020B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96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2287" y="1695022"/>
            <a:ext cx="3328721" cy="1815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45615930"/>
              </p:ext>
            </p:extLst>
          </p:nvPr>
        </p:nvGraphicFramePr>
        <p:xfrm>
          <a:off x="47115" y="680488"/>
          <a:ext cx="4625164" cy="4281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1792141" y="4106"/>
            <a:ext cx="7000254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zh-TW" altLang="en-US" sz="36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學習吸收</a:t>
            </a:r>
            <a:r>
              <a:rPr lang="zh-TW" altLang="en-US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率</a:t>
            </a:r>
            <a:endParaRPr lang="en-US" altLang="zh-TW" sz="36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ctr" defTabSz="685800"/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Learning </a:t>
            </a:r>
            <a:r>
              <a:rPr lang="en-US" altLang="zh-TW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absorption rate</a:t>
            </a:r>
            <a:endParaRPr lang="zh-TW" altLang="en-US" sz="28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8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429768"/>
            <a:ext cx="7465150" cy="4005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5600180" y="4525111"/>
            <a:ext cx="2292935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7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黃鵬升 </a:t>
            </a:r>
            <a:r>
              <a:rPr kumimoji="1" lang="en-US" altLang="zh-TW" sz="27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Johnny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23544" y="547136"/>
            <a:ext cx="4160244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/>
            <a:r>
              <a:rPr lang="zh-TW" altLang="en-US" sz="27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強勢複製</a:t>
            </a:r>
            <a:r>
              <a:rPr lang="en-US" altLang="zh-TW" sz="21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-ABC</a:t>
            </a:r>
            <a:r>
              <a:rPr lang="zh-TW" altLang="en-US" sz="21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深層滾動</a:t>
            </a:r>
            <a:endParaRPr lang="en-US" altLang="zh-TW" sz="27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defTabSz="342900"/>
            <a:r>
              <a:rPr lang="zh-TW" altLang="en-US" sz="27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建立領袖團隊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131" y="1340064"/>
            <a:ext cx="29302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2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Powerful </a:t>
            </a:r>
            <a:r>
              <a:rPr lang="en-US" sz="2200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duplication</a:t>
            </a:r>
          </a:p>
          <a:p>
            <a:pPr defTabSz="685800"/>
            <a:r>
              <a:rPr lang="en-US" sz="2200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- Building </a:t>
            </a:r>
            <a:r>
              <a:rPr lang="en-US" sz="22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a team of leaders</a:t>
            </a:r>
          </a:p>
        </p:txBody>
      </p:sp>
    </p:spTree>
    <p:extLst>
      <p:ext uri="{BB962C8B-B14F-4D97-AF65-F5344CB8AC3E}">
        <p14:creationId xmlns:p14="http://schemas.microsoft.com/office/powerpoint/2010/main" val="17199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3.bp.blogspot.com/-NsKFl_3i6Wk/T4RQO2lT1wI/AAAAAAAAGMY/bpuc46OunZM/s1600/bizcard5.1front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/>
          <a:stretch/>
        </p:blipFill>
        <p:spPr bwMode="auto">
          <a:xfrm>
            <a:off x="-36512" y="0"/>
            <a:ext cx="9180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222293" y="809705"/>
            <a:ext cx="4417395" cy="1974699"/>
            <a:chOff x="9156587" y="3361727"/>
            <a:chExt cx="4472478" cy="3184483"/>
          </a:xfrm>
        </p:grpSpPr>
        <p:sp>
          <p:nvSpPr>
            <p:cNvPr id="9" name="圓角矩形 8"/>
            <p:cNvSpPr/>
            <p:nvPr/>
          </p:nvSpPr>
          <p:spPr>
            <a:xfrm>
              <a:off x="9192225" y="3361727"/>
              <a:ext cx="4216147" cy="3184481"/>
            </a:xfrm>
            <a:prstGeom prst="roundRect">
              <a:avLst>
                <a:gd name="adj" fmla="val 7251"/>
              </a:avLst>
            </a:prstGeom>
            <a:gradFill>
              <a:gsLst>
                <a:gs pos="0">
                  <a:schemeClr val="bg2">
                    <a:alpha val="21000"/>
                  </a:schemeClr>
                </a:gs>
                <a:gs pos="45000">
                  <a:schemeClr val="bg2">
                    <a:lumMod val="90000"/>
                    <a:alpha val="48000"/>
                  </a:schemeClr>
                </a:gs>
                <a:gs pos="100000">
                  <a:schemeClr val="bg2">
                    <a:lumMod val="50000"/>
                    <a:alpha val="51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 sz="190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0" name="內容版面配置區 1"/>
            <p:cNvSpPr txBox="1">
              <a:spLocks/>
            </p:cNvSpPr>
            <p:nvPr/>
          </p:nvSpPr>
          <p:spPr bwMode="auto">
            <a:xfrm>
              <a:off x="9156587" y="3361729"/>
              <a:ext cx="4472478" cy="3184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spcBef>
                  <a:spcPts val="50"/>
                </a:spcBef>
              </a:pPr>
              <a:r>
                <a:rPr lang="zh-TW" altLang="en-US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觀</a:t>
              </a:r>
              <a:r>
                <a:rPr lang="zh-TW" altLang="en-US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光事業學</a:t>
              </a:r>
              <a:r>
                <a:rPr lang="zh-TW" altLang="en-US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系 </a:t>
              </a:r>
              <a:endParaRPr lang="en-US" altLang="zh-TW" sz="19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spcBef>
                  <a:spcPts val="50"/>
                </a:spcBef>
              </a:pPr>
              <a:r>
                <a:rPr lang="en-US" altLang="zh-TW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21</a:t>
              </a:r>
              <a:r>
                <a:rPr lang="zh-TW" altLang="en-US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歲</a:t>
              </a:r>
              <a:r>
                <a:rPr lang="zh-TW" altLang="en-US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創</a:t>
              </a:r>
              <a:endParaRPr lang="en-US" altLang="zh-TW" sz="19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spcBef>
                  <a:spcPts val="50"/>
                </a:spcBef>
              </a:pPr>
              <a:r>
                <a:rPr lang="en-US" altLang="zh-TW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24</a:t>
              </a:r>
              <a:r>
                <a:rPr lang="zh-TW" altLang="en-US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歲 </a:t>
              </a:r>
              <a:r>
                <a:rPr lang="en-US" altLang="zh-TW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– 30,000RMB/</a:t>
              </a:r>
              <a:r>
                <a:rPr lang="zh-TW" altLang="en-US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月</a:t>
              </a:r>
              <a:endParaRPr lang="en-US" altLang="zh-TW" sz="19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spcBef>
                  <a:spcPts val="50"/>
                </a:spcBef>
              </a:pPr>
              <a:r>
                <a:rPr lang="en-US" altLang="zh-TW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25</a:t>
              </a:r>
              <a:r>
                <a:rPr lang="zh-TW" altLang="en-US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歲 入伍   </a:t>
              </a:r>
              <a:r>
                <a:rPr lang="en-US" altLang="zh-TW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26</a:t>
              </a:r>
              <a:r>
                <a:rPr lang="zh-TW" altLang="en-US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歲 退</a:t>
              </a:r>
              <a:r>
                <a:rPr lang="zh-TW" altLang="en-US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伍</a:t>
              </a:r>
              <a:endParaRPr lang="en-US" altLang="zh-TW" sz="19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spcBef>
                  <a:spcPts val="50"/>
                </a:spcBef>
              </a:pPr>
              <a:r>
                <a:rPr lang="en-US" altLang="zh-TW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27</a:t>
              </a:r>
              <a:r>
                <a:rPr lang="zh-TW" altLang="en-US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歲 </a:t>
              </a:r>
              <a:r>
                <a:rPr lang="en-US" altLang="zh-TW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– 60,000RMB/</a:t>
              </a:r>
              <a:r>
                <a:rPr lang="zh-TW" altLang="en-US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月</a:t>
              </a:r>
              <a:endParaRPr lang="en-US" altLang="zh-TW" sz="19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spcBef>
                  <a:spcPts val="50"/>
                </a:spcBef>
              </a:pPr>
              <a:r>
                <a:rPr lang="zh-TW" altLang="en-US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團</a:t>
              </a:r>
              <a:r>
                <a:rPr lang="zh-TW" altLang="en-US" sz="19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隊發展至台灣、香港、新加坡</a:t>
              </a:r>
              <a:r>
                <a:rPr lang="en-US" altLang="zh-TW" sz="19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… 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4513797" y="127589"/>
            <a:ext cx="3766359" cy="64632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 defTabSz="685800"/>
            <a:r>
              <a:rPr lang="zh-TW" altLang="en-US" sz="3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黃致</a:t>
            </a:r>
            <a:r>
              <a:rPr lang="zh-TW" altLang="en-US" sz="3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倫</a:t>
            </a:r>
            <a:r>
              <a:rPr lang="en-US" altLang="zh-TW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Huang </a:t>
            </a:r>
            <a:r>
              <a:rPr lang="en-US" altLang="zh-TW" sz="3200" dirty="0" err="1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Zhilun</a:t>
            </a:r>
            <a:endParaRPr lang="zh-TW" altLang="en-US" sz="32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36753"/>
            <a:ext cx="3391337" cy="4270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群組 3"/>
          <p:cNvGrpSpPr/>
          <p:nvPr/>
        </p:nvGrpSpPr>
        <p:grpSpPr>
          <a:xfrm>
            <a:off x="4222289" y="2837571"/>
            <a:ext cx="4368083" cy="2202269"/>
            <a:chOff x="9156586" y="3361726"/>
            <a:chExt cx="5321464" cy="2543343"/>
          </a:xfrm>
        </p:grpSpPr>
        <p:sp>
          <p:nvSpPr>
            <p:cNvPr id="13" name="圓角矩形 8"/>
            <p:cNvSpPr/>
            <p:nvPr/>
          </p:nvSpPr>
          <p:spPr>
            <a:xfrm>
              <a:off x="9192225" y="3361726"/>
              <a:ext cx="5060312" cy="1952230"/>
            </a:xfrm>
            <a:prstGeom prst="roundRect">
              <a:avLst>
                <a:gd name="adj" fmla="val 7251"/>
              </a:avLst>
            </a:prstGeom>
            <a:gradFill>
              <a:gsLst>
                <a:gs pos="0">
                  <a:schemeClr val="bg2">
                    <a:alpha val="21000"/>
                  </a:schemeClr>
                </a:gs>
                <a:gs pos="45000">
                  <a:schemeClr val="bg2">
                    <a:lumMod val="90000"/>
                    <a:alpha val="48000"/>
                  </a:schemeClr>
                </a:gs>
                <a:gs pos="100000">
                  <a:schemeClr val="bg2">
                    <a:lumMod val="50000"/>
                    <a:alpha val="51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4" name="內容版面配置區 1"/>
            <p:cNvSpPr txBox="1">
              <a:spLocks/>
            </p:cNvSpPr>
            <p:nvPr/>
          </p:nvSpPr>
          <p:spPr bwMode="auto">
            <a:xfrm>
              <a:off x="9156586" y="3484524"/>
              <a:ext cx="5321464" cy="2420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lnSpc>
                  <a:spcPts val="1528"/>
                </a:lnSpc>
                <a:spcBef>
                  <a:spcPts val="100"/>
                </a:spcBef>
              </a:pPr>
              <a:r>
                <a:rPr lang="en-US" altLang="zh-TW" sz="2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Tourism Studies</a:t>
              </a:r>
              <a:endPara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lnSpc>
                  <a:spcPts val="1528"/>
                </a:lnSpc>
                <a:spcBef>
                  <a:spcPts val="100"/>
                </a:spcBef>
              </a:pPr>
              <a:r>
                <a:rPr lang="en-US" altLang="zh-TW" sz="2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Became an entrepreneur at 21</a:t>
              </a:r>
              <a:endPara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lnSpc>
                  <a:spcPts val="1528"/>
                </a:lnSpc>
                <a:spcBef>
                  <a:spcPts val="100"/>
                </a:spcBef>
              </a:pPr>
              <a:r>
                <a:rPr lang="en-US" altLang="zh-TW" sz="2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RMB30K/m – age 24</a:t>
              </a:r>
              <a:endPara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lnSpc>
                  <a:spcPts val="1528"/>
                </a:lnSpc>
                <a:spcBef>
                  <a:spcPts val="100"/>
                </a:spcBef>
              </a:pPr>
              <a:r>
                <a:rPr lang="en-US" altLang="zh-TW" sz="2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Join </a:t>
              </a:r>
              <a:r>
                <a:rPr lang="en-US" altLang="zh-TW" sz="20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the </a:t>
              </a:r>
              <a:r>
                <a:rPr lang="en-US" altLang="zh-TW" sz="2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army at 25 for a year</a:t>
              </a:r>
              <a:endPara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lnSpc>
                  <a:spcPts val="1528"/>
                </a:lnSpc>
                <a:spcBef>
                  <a:spcPts val="100"/>
                </a:spcBef>
              </a:pPr>
              <a:r>
                <a:rPr lang="en-US" altLang="zh-TW" sz="2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RMB60K /m </a:t>
              </a:r>
              <a:r>
                <a:rPr lang="en-US" altLang="zh-TW" sz="20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– age </a:t>
              </a:r>
              <a:r>
                <a:rPr lang="en-US" altLang="zh-TW" sz="2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27</a:t>
              </a:r>
              <a:endPara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defTabSz="685800">
                <a:lnSpc>
                  <a:spcPts val="1528"/>
                </a:lnSpc>
                <a:spcBef>
                  <a:spcPts val="100"/>
                </a:spcBef>
              </a:pPr>
              <a:r>
                <a:rPr lang="en-US" altLang="zh-TW" sz="2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Organization from </a:t>
              </a:r>
              <a:r>
                <a:rPr lang="en-US" altLang="zh-TW" sz="20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Taiwan, Hong Kong and </a:t>
              </a:r>
              <a:r>
                <a:rPr lang="en-US" altLang="zh-TW" sz="2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Singapore</a:t>
              </a:r>
              <a:endPara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5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81672" y="-158357"/>
            <a:ext cx="8965369" cy="5459512"/>
            <a:chOff x="0" y="188640"/>
            <a:chExt cx="9144000" cy="6552728"/>
          </a:xfrm>
        </p:grpSpPr>
        <p:pic>
          <p:nvPicPr>
            <p:cNvPr id="6" name="Picture 2" descr="https://fbcdn-sphotos-d-a.akamaihd.net/hphotos-ak-prn1/t1.0-9/10246291_527393264033497_1389394789966613052_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31844" b="11546"/>
            <a:stretch>
              <a:fillRect/>
            </a:stretch>
          </p:blipFill>
          <p:spPr bwMode="auto">
            <a:xfrm>
              <a:off x="0" y="188640"/>
              <a:ext cx="9144000" cy="3456384"/>
            </a:xfrm>
            <a:prstGeom prst="rect">
              <a:avLst/>
            </a:prstGeom>
            <a:noFill/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02" b="18069"/>
            <a:stretch/>
          </p:blipFill>
          <p:spPr bwMode="auto">
            <a:xfrm>
              <a:off x="89756" y="3717032"/>
              <a:ext cx="8964488" cy="30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68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3CD2-8923-4869-A534-382FD2175F5C}" type="slidenum">
              <a:rPr lang="en-US" altLang="zh-TW" smtClean="0">
                <a:solidFill>
                  <a:prstClr val="white"/>
                </a:solidFill>
                <a:latin typeface="Arial Narrow"/>
                <a:ea typeface="微軟正黑體"/>
              </a:rPr>
              <a:pPr/>
              <a:t>22</a:t>
            </a:fld>
            <a:endParaRPr lang="en-US" altLang="zh-TW">
              <a:solidFill>
                <a:prstClr val="white"/>
              </a:solidFill>
              <a:latin typeface="Arial Narrow"/>
              <a:ea typeface="微軟正黑體"/>
            </a:endParaRPr>
          </a:p>
        </p:txBody>
      </p:sp>
      <p:pic>
        <p:nvPicPr>
          <p:cNvPr id="31746" name="Picture 2" descr="D:\DSCN2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6684" y="1072893"/>
            <a:ext cx="65417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1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BV + BV = Residual Income</a:t>
            </a:r>
            <a:endParaRPr lang="en-US" sz="41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7" y="247538"/>
            <a:ext cx="7663153" cy="857250"/>
          </a:xfrm>
        </p:spPr>
        <p:txBody>
          <a:bodyPr/>
          <a:lstStyle/>
          <a:p>
            <a:pPr algn="ctr"/>
            <a:r>
              <a:rPr lang="en-US" altLang="zh-TW" sz="4100" dirty="0" smtClean="0">
                <a:latin typeface="Calibri"/>
                <a:ea typeface="Heiti TC Light"/>
                <a:cs typeface="Calibri"/>
              </a:rPr>
              <a:t>BV+BV=</a:t>
            </a:r>
            <a:r>
              <a:rPr lang="zh-TW" altLang="en-US" sz="4100" dirty="0" smtClean="0">
                <a:latin typeface="Calibri"/>
                <a:ea typeface="Heiti TC Light"/>
                <a:cs typeface="Calibri"/>
              </a:rPr>
              <a:t>永續收入</a:t>
            </a:r>
            <a:endParaRPr lang="zh-TW" altLang="en-US" sz="41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09607" y="4767264"/>
            <a:ext cx="3313465" cy="273844"/>
          </a:xfrm>
        </p:spPr>
        <p:txBody>
          <a:bodyPr/>
          <a:lstStyle/>
          <a:p>
            <a:fld id="{561BA18D-FDBA-485B-BBBB-C5312EDE1EF3}" type="slidenum">
              <a:rPr lang="en-US" altLang="zh-TW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/>
              <a:t>23</a:t>
            </a:fld>
            <a:endParaRPr lang="en-US" altLang="zh-TW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cxnSp>
        <p:nvCxnSpPr>
          <p:cNvPr id="6" name="直線接點 5"/>
          <p:cNvCxnSpPr/>
          <p:nvPr/>
        </p:nvCxnSpPr>
        <p:spPr bwMode="auto">
          <a:xfrm>
            <a:off x="4499992" y="424817"/>
            <a:ext cx="270030" cy="64807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659067" y="1772019"/>
            <a:ext cx="7631817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kumimoji="1" lang="en-US" altLang="zh-TW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  <a:t>Leader</a:t>
            </a:r>
            <a:r>
              <a:rPr kumimoji="1" lang="zh-TW" altLang="en-US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kumimoji="1" lang="en-US" altLang="zh-TW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  <a:t>+</a:t>
            </a:r>
            <a:r>
              <a:rPr kumimoji="1" lang="zh-TW" altLang="en-US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kumimoji="1" lang="en-US" altLang="zh-TW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  <a:t>Leader</a:t>
            </a:r>
            <a:r>
              <a:rPr kumimoji="1" lang="zh-TW" altLang="en-US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kumimoji="1" lang="en-US" altLang="zh-TW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  <a:t>=</a:t>
            </a:r>
            <a:r>
              <a:rPr kumimoji="1" lang="zh-TW" altLang="en-US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  <a:t>永續收入</a:t>
            </a:r>
            <a:r>
              <a:rPr kumimoji="1" lang="en-US" altLang="zh-TW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  <a:t/>
            </a:r>
            <a:br>
              <a:rPr kumimoji="1" lang="en-US" altLang="zh-TW" sz="4100" b="1" kern="0" dirty="0">
                <a:solidFill>
                  <a:srgbClr val="E5E5FF"/>
                </a:solidFill>
                <a:latin typeface="Calibri"/>
                <a:ea typeface="Heiti TC Light"/>
                <a:cs typeface="Calibri"/>
              </a:rPr>
            </a:br>
            <a:endParaRPr lang="zh-TW" altLang="en-US" sz="14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7170" name="Picture 2" descr="E:\loveit\Pictures\5057966_203047619704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94" y="2926501"/>
            <a:ext cx="2263084" cy="197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5"/>
          <p:cNvCxnSpPr/>
          <p:nvPr/>
        </p:nvCxnSpPr>
        <p:spPr bwMode="auto">
          <a:xfrm>
            <a:off x="3649099" y="1110490"/>
            <a:ext cx="270030" cy="64807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6829" y="2304750"/>
            <a:ext cx="908076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1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Leader + Leader = Residual Income</a:t>
            </a:r>
            <a:endParaRPr lang="en-US" sz="41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3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6604" y="421512"/>
            <a:ext cx="6172200" cy="857250"/>
          </a:xfrm>
        </p:spPr>
        <p:txBody>
          <a:bodyPr/>
          <a:lstStyle/>
          <a:p>
            <a:r>
              <a:rPr lang="zh-TW" altLang="en-US" sz="45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領導 </a:t>
            </a:r>
            <a:r>
              <a:rPr lang="en-US" altLang="zh-TW" sz="45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Leader</a:t>
            </a:r>
            <a:endParaRPr lang="zh-TW" altLang="en-US" sz="45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971800" y="1914535"/>
            <a:ext cx="6172200" cy="339447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TW" altLang="en-US" sz="54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領</a:t>
            </a:r>
            <a:r>
              <a:rPr lang="en-US" altLang="zh-TW" sz="5400" dirty="0">
                <a:latin typeface="Calibri"/>
                <a:ea typeface="Heiti TC Light"/>
                <a:cs typeface="Calibri"/>
              </a:rPr>
              <a:t>=</a:t>
            </a:r>
            <a:r>
              <a:rPr lang="zh-TW" altLang="en-US" sz="5400" dirty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領</a:t>
            </a:r>
            <a:r>
              <a:rPr lang="zh-TW" altLang="en-US" sz="5400" dirty="0" smtClean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先 </a:t>
            </a:r>
            <a:r>
              <a:rPr lang="en-US" altLang="zh-TW" sz="5400" dirty="0" smtClean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Lead</a:t>
            </a:r>
            <a:endParaRPr lang="en-US" altLang="zh-TW" sz="5400" dirty="0">
              <a:solidFill>
                <a:srgbClr val="FF0000"/>
              </a:solidFill>
              <a:latin typeface="Calibri"/>
              <a:ea typeface="Heiti TC Light"/>
              <a:cs typeface="Calibri"/>
            </a:endParaRPr>
          </a:p>
          <a:p>
            <a:pPr marL="0" indent="0">
              <a:buNone/>
            </a:pPr>
            <a:r>
              <a:rPr lang="zh-TW" altLang="en-US" sz="54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導</a:t>
            </a:r>
            <a:r>
              <a:rPr lang="en-US" altLang="zh-TW" sz="5400" dirty="0">
                <a:latin typeface="Calibri"/>
                <a:ea typeface="Heiti TC Light"/>
                <a:cs typeface="Calibri"/>
              </a:rPr>
              <a:t>=</a:t>
            </a:r>
            <a:r>
              <a:rPr lang="zh-TW" altLang="en-US" sz="5400" dirty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指</a:t>
            </a:r>
            <a:r>
              <a:rPr lang="zh-TW" altLang="en-US" sz="5400" dirty="0" smtClean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導 </a:t>
            </a:r>
            <a:r>
              <a:rPr lang="en-US" altLang="zh-TW" sz="5400" dirty="0" smtClean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Guide</a:t>
            </a:r>
            <a:endParaRPr lang="zh-TW" altLang="en-US" sz="5400" dirty="0">
              <a:solidFill>
                <a:srgbClr val="FF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BA18D-FDBA-485B-BBBB-C5312EDE1EF3}" type="slidenum">
              <a:rPr lang="en-US" altLang="zh-TW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/>
              <a:t>24</a:t>
            </a:fld>
            <a:endParaRPr lang="en-US" altLang="zh-TW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26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66979" y="0"/>
            <a:ext cx="2937244" cy="857250"/>
          </a:xfrm>
        </p:spPr>
        <p:txBody>
          <a:bodyPr/>
          <a:lstStyle/>
          <a:p>
            <a:r>
              <a:rPr lang="zh-TW" altLang="en-US" sz="4100" dirty="0">
                <a:latin typeface="Calibri"/>
                <a:ea typeface="Heiti TC Light"/>
                <a:cs typeface="Calibri"/>
              </a:rPr>
              <a:t>總裁挑戰</a:t>
            </a:r>
            <a:r>
              <a:rPr lang="zh-TW" altLang="en-US" sz="4100" dirty="0" smtClean="0">
                <a:latin typeface="Calibri"/>
                <a:ea typeface="Heiti TC Light"/>
                <a:cs typeface="Calibri"/>
              </a:rPr>
              <a:t>獎 </a:t>
            </a:r>
            <a:endParaRPr lang="zh-TW" altLang="en-US" sz="4100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15687"/>
          <a:stretch/>
        </p:blipFill>
        <p:spPr>
          <a:xfrm>
            <a:off x="1479571" y="1786270"/>
            <a:ext cx="2646108" cy="269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BA18D-FDBA-485B-BBBB-C5312EDE1EF3}" type="slidenum">
              <a:rPr lang="en-US" altLang="zh-TW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/>
              <a:t>25</a:t>
            </a:fld>
            <a:endParaRPr lang="en-US" altLang="zh-TW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145226" y="1178981"/>
            <a:ext cx="183620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2007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年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0549"/>
          <a:stretch/>
        </p:blipFill>
        <p:spPr>
          <a:xfrm>
            <a:off x="4561367" y="1704633"/>
            <a:ext cx="2955852" cy="277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方塊 7"/>
          <p:cNvSpPr txBox="1"/>
          <p:nvPr/>
        </p:nvSpPr>
        <p:spPr>
          <a:xfrm>
            <a:off x="5220072" y="1157711"/>
            <a:ext cx="183620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2014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6872" y="735488"/>
            <a:ext cx="4146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President Challenge Award</a:t>
            </a:r>
            <a:endParaRPr lang="en-US" sz="24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9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569715" y="483317"/>
            <a:ext cx="3826453" cy="32624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altLang="zh-TW" sz="20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12</a:t>
            </a:r>
            <a:r>
              <a:rPr lang="zh-TW" altLang="en-US" sz="20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次 </a:t>
            </a:r>
            <a:r>
              <a:rPr lang="en-US" altLang="zh-TW" sz="20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Master UFO</a:t>
            </a:r>
          </a:p>
          <a:p>
            <a:pPr defTabSz="685800">
              <a:spcBef>
                <a:spcPts val="1350"/>
              </a:spcBef>
            </a:pPr>
            <a:r>
              <a:rPr lang="en-US" altLang="zh-TW" sz="20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 2 </a:t>
            </a:r>
            <a:r>
              <a:rPr lang="zh-TW" altLang="en-US" sz="20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次 總裁挑戰</a:t>
            </a:r>
            <a:r>
              <a:rPr lang="zh-TW" altLang="en-US" sz="2000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獎</a:t>
            </a:r>
            <a:endParaRPr lang="en-US" altLang="zh-TW" sz="2000" b="1" dirty="0" smtClean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defTabSz="685800">
              <a:spcBef>
                <a:spcPts val="1350"/>
              </a:spcBef>
            </a:pPr>
            <a:r>
              <a:rPr lang="en-US" altLang="zh-TW" sz="2000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(</a:t>
            </a:r>
            <a:r>
              <a:rPr lang="en-US" altLang="zh-TW" sz="20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2007.2014)</a:t>
            </a:r>
          </a:p>
          <a:p>
            <a:pPr defTabSz="685800">
              <a:spcBef>
                <a:spcPts val="1350"/>
              </a:spcBef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場 </a:t>
            </a: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51.5</a:t>
            </a:r>
            <a:r>
              <a:rPr lang="zh-TW" altLang="en-US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公里 鐵人三項</a:t>
            </a:r>
            <a:endParaRPr lang="en-US" altLang="zh-TW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defTabSz="685800">
              <a:spcBef>
                <a:spcPts val="1350"/>
              </a:spcBef>
            </a:pPr>
            <a:r>
              <a:rPr lang="zh-TW" altLang="en-US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 </a:t>
            </a: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</a:t>
            </a:r>
            <a:r>
              <a:rPr lang="zh-TW" altLang="en-US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場 </a:t>
            </a: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113</a:t>
            </a:r>
            <a:r>
              <a:rPr lang="zh-TW" altLang="en-US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公里 半超鐵</a:t>
            </a:r>
            <a:endParaRPr lang="en-US" altLang="zh-TW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defTabSz="685800">
              <a:spcBef>
                <a:spcPts val="1350"/>
              </a:spcBef>
            </a:pPr>
            <a:r>
              <a:rPr lang="en-US" altLang="zh-TW" sz="2000" b="1" dirty="0">
                <a:solidFill>
                  <a:srgbClr val="0070C0"/>
                </a:solidFill>
                <a:latin typeface="Calibri"/>
                <a:ea typeface="Heiti TC Light"/>
                <a:cs typeface="Calibri"/>
              </a:rPr>
              <a:t>  </a:t>
            </a:r>
            <a:r>
              <a:rPr lang="en-US" altLang="zh-TW" sz="2000" b="1" dirty="0">
                <a:solidFill>
                  <a:srgbClr val="92D050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2000" b="1" dirty="0">
                <a:solidFill>
                  <a:srgbClr val="92D050"/>
                </a:solidFill>
                <a:latin typeface="Calibri"/>
                <a:ea typeface="Heiti TC Light"/>
                <a:cs typeface="Calibri"/>
              </a:rPr>
              <a:t> 個小孩   </a:t>
            </a:r>
            <a:endParaRPr lang="en-US" altLang="zh-TW" sz="2000" b="1" dirty="0">
              <a:solidFill>
                <a:srgbClr val="92D050"/>
              </a:solidFill>
              <a:latin typeface="Calibri"/>
              <a:ea typeface="Heiti TC Light"/>
              <a:cs typeface="Calibri"/>
            </a:endParaRPr>
          </a:p>
          <a:p>
            <a:pPr defTabSz="685800">
              <a:spcBef>
                <a:spcPts val="1350"/>
              </a:spcBef>
            </a:pPr>
            <a:r>
              <a:rPr lang="en-US" altLang="zh-TW" sz="2000" b="1" dirty="0">
                <a:solidFill>
                  <a:srgbClr val="92D050"/>
                </a:solidFill>
                <a:latin typeface="Calibri"/>
                <a:ea typeface="Heiti TC Light"/>
                <a:cs typeface="Calibri"/>
              </a:rPr>
              <a:t>25</a:t>
            </a:r>
            <a:r>
              <a:rPr lang="zh-TW" altLang="en-US" sz="2000" b="1" dirty="0">
                <a:solidFill>
                  <a:srgbClr val="92D050"/>
                </a:solidFill>
                <a:latin typeface="Calibri"/>
                <a:ea typeface="Heiti TC Light"/>
                <a:cs typeface="Calibri"/>
              </a:rPr>
              <a:t> 個小孩</a:t>
            </a:r>
            <a:endParaRPr lang="zh-TW" altLang="en-US" sz="2000" dirty="0">
              <a:solidFill>
                <a:srgbClr val="92D05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5" y="493597"/>
            <a:ext cx="2440163" cy="3440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14558" y="2972752"/>
            <a:ext cx="2564027" cy="192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4"/>
          <p:cNvSpPr txBox="1"/>
          <p:nvPr/>
        </p:nvSpPr>
        <p:spPr>
          <a:xfrm>
            <a:off x="5514558" y="833561"/>
            <a:ext cx="3819211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altLang="zh-TW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12 Master </a:t>
            </a:r>
            <a:r>
              <a:rPr lang="en-US" altLang="zh-TW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UFO</a:t>
            </a:r>
            <a:endParaRPr lang="en-US" altLang="zh-CN" b="1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defTabSz="685800"/>
            <a:r>
              <a:rPr lang="en-US" altLang="zh-CN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2</a:t>
            </a:r>
            <a:r>
              <a:rPr lang="zh-CN" altLang="en-US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President’s </a:t>
            </a:r>
            <a:r>
              <a:rPr lang="en-US" altLang="zh-CN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Challenge (2007.2014)</a:t>
            </a:r>
            <a:endParaRPr lang="en-US" altLang="zh-TW" b="1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defTabSz="685800"/>
            <a:r>
              <a:rPr lang="en-US" altLang="zh-TW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Completed 10 Times Triathlon (51.5KM)</a:t>
            </a:r>
          </a:p>
          <a:p>
            <a:pPr defTabSz="685800"/>
            <a:r>
              <a:rPr lang="en-US" altLang="zh-TW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Completed </a:t>
            </a:r>
            <a:r>
              <a:rPr lang="en-US" altLang="zh-TW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 Time Super Half-Triathlon (113KM</a:t>
            </a:r>
            <a:r>
              <a:rPr lang="en-US" altLang="zh-TW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)</a:t>
            </a:r>
            <a:endParaRPr lang="en-US" altLang="zh-TW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defTabSz="685800"/>
            <a:r>
              <a:rPr lang="en-US" altLang="zh-TW" b="1" dirty="0">
                <a:solidFill>
                  <a:srgbClr val="92D050"/>
                </a:solidFill>
                <a:latin typeface="Calibri"/>
                <a:ea typeface="Heiti TC Light"/>
                <a:cs typeface="Calibri"/>
              </a:rPr>
              <a:t>3 </a:t>
            </a:r>
            <a:r>
              <a:rPr lang="en-US" altLang="zh-TW" b="1" dirty="0" smtClean="0">
                <a:solidFill>
                  <a:srgbClr val="92D050"/>
                </a:solidFill>
                <a:latin typeface="Calibri"/>
                <a:ea typeface="Heiti TC Light"/>
                <a:cs typeface="Calibri"/>
              </a:rPr>
              <a:t>Children</a:t>
            </a:r>
            <a:endParaRPr lang="en-US" altLang="zh-TW" b="1" dirty="0">
              <a:solidFill>
                <a:srgbClr val="92D050"/>
              </a:solidFill>
              <a:latin typeface="Calibri"/>
              <a:ea typeface="Heiti TC Light"/>
              <a:cs typeface="Calibri"/>
            </a:endParaRPr>
          </a:p>
          <a:p>
            <a:pPr defTabSz="685800"/>
            <a:r>
              <a:rPr lang="en-US" altLang="zh-TW" b="1" dirty="0">
                <a:solidFill>
                  <a:srgbClr val="92D050"/>
                </a:solidFill>
                <a:latin typeface="Calibri"/>
                <a:ea typeface="Heiti TC Light"/>
                <a:cs typeface="Calibri"/>
              </a:rPr>
              <a:t>25 Adopted Kids</a:t>
            </a:r>
          </a:p>
        </p:txBody>
      </p:sp>
    </p:spTree>
    <p:extLst>
      <p:ext uri="{BB962C8B-B14F-4D97-AF65-F5344CB8AC3E}">
        <p14:creationId xmlns:p14="http://schemas.microsoft.com/office/powerpoint/2010/main" val="35563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362916"/>
            <a:ext cx="6986016" cy="4657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9872" y="881088"/>
            <a:ext cx="7924800" cy="857250"/>
          </a:xfrm>
        </p:spPr>
        <p:txBody>
          <a:bodyPr/>
          <a:lstStyle/>
          <a:p>
            <a:pPr algn="ctr"/>
            <a:r>
              <a:rPr kumimoji="1" lang="zh-TW" altLang="en-US" sz="4400" b="1" dirty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夢</a:t>
            </a:r>
            <a:r>
              <a:rPr kumimoji="1" lang="zh-TW" altLang="en-US" sz="4400" b="1" dirty="0" smtClean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想 </a:t>
            </a:r>
            <a:r>
              <a:rPr kumimoji="1" lang="en-US" altLang="zh-TW" sz="3600" b="1" dirty="0" smtClean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/>
            </a:r>
            <a:br>
              <a:rPr kumimoji="1" lang="en-US" altLang="zh-TW" sz="3600" b="1" dirty="0" smtClean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</a:br>
            <a:r>
              <a:rPr kumimoji="1" lang="en-US" altLang="zh-TW" sz="3200" b="1" dirty="0" smtClean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Dream</a:t>
            </a:r>
            <a:endParaRPr kumimoji="1" lang="zh-TW" altLang="en-US" sz="3200" b="1" dirty="0">
              <a:solidFill>
                <a:srgbClr val="FFFF00"/>
              </a:solidFill>
              <a:effectLst>
                <a:glow rad="152400">
                  <a:srgbClr val="FF0000">
                    <a:alpha val="75000"/>
                  </a:srgbClr>
                </a:glow>
              </a:effectLst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99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38811" y="172133"/>
            <a:ext cx="9675628" cy="857250"/>
          </a:xfrm>
        </p:spPr>
        <p:txBody>
          <a:bodyPr/>
          <a:lstStyle/>
          <a:p>
            <a:pPr algn="ctr"/>
            <a:r>
              <a:rPr kumimoji="1" lang="zh-TW" altLang="en-US" sz="3000" b="1" dirty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絲路夢想之旅：嘉峪關</a:t>
            </a:r>
            <a:r>
              <a:rPr kumimoji="1" lang="en-US" altLang="zh-TW" sz="3000" b="1" dirty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→</a:t>
            </a:r>
            <a:r>
              <a:rPr kumimoji="1" lang="zh-TW" altLang="en-US" sz="3000" b="1" dirty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烏魯木</a:t>
            </a:r>
            <a:r>
              <a:rPr kumimoji="1" lang="zh-TW" altLang="en-US" sz="3000" b="1" dirty="0" smtClean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齊</a:t>
            </a:r>
            <a:r>
              <a:rPr kumimoji="1" lang="en-US" altLang="zh-TW" sz="3000" b="1" dirty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/>
            </a:r>
            <a:br>
              <a:rPr kumimoji="1" lang="en-US" altLang="zh-TW" sz="3000" b="1" dirty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</a:br>
            <a:r>
              <a:rPr kumimoji="1" lang="en-US" altLang="zh-TW" sz="2400" b="1" dirty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Silk Road dream trip: </a:t>
            </a:r>
            <a:r>
              <a:rPr kumimoji="1" lang="en-US" altLang="zh-TW" sz="2400" b="1" dirty="0" err="1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Jiayuguan</a:t>
            </a:r>
            <a:r>
              <a:rPr kumimoji="1" lang="en-US" altLang="zh-TW" sz="2400" b="1" dirty="0">
                <a:solidFill>
                  <a:srgbClr val="FFFF00"/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 → Urumqi</a:t>
            </a:r>
            <a:endParaRPr kumimoji="1" lang="zh-TW" altLang="en-US" sz="2400" b="1" dirty="0">
              <a:solidFill>
                <a:srgbClr val="FFFF00"/>
              </a:solidFill>
              <a:effectLst>
                <a:glow rad="152400">
                  <a:srgbClr val="FF0000">
                    <a:alpha val="75000"/>
                  </a:srgbClr>
                </a:glow>
              </a:effectLst>
              <a:latin typeface="Calibri"/>
              <a:ea typeface="Heiti TC Light"/>
              <a:cs typeface="Calibri"/>
            </a:endParaRPr>
          </a:p>
        </p:txBody>
      </p:sp>
      <p:pic>
        <p:nvPicPr>
          <p:cNvPr id="5" name="圖片 4" descr="出發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82" y="1114451"/>
            <a:ext cx="5778642" cy="385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91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49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6" y="492090"/>
            <a:ext cx="6623640" cy="441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163" y="502727"/>
            <a:ext cx="7368247" cy="898279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bg1">
                    <a:lumMod val="95000"/>
                  </a:schemeClr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我們是實現夢想的代名詞</a:t>
            </a:r>
            <a:r>
              <a:rPr lang="en-US" altLang="zh-TW" sz="3200" dirty="0" smtClean="0">
                <a:solidFill>
                  <a:schemeClr val="bg1">
                    <a:lumMod val="95000"/>
                  </a:schemeClr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/>
            </a:r>
            <a:br>
              <a:rPr lang="en-US" altLang="zh-TW" sz="3200" dirty="0" smtClean="0">
                <a:solidFill>
                  <a:schemeClr val="bg1">
                    <a:lumMod val="95000"/>
                  </a:schemeClr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We 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effectLst>
                  <a:glow rad="152400">
                    <a:srgbClr val="FF0000">
                      <a:alpha val="75000"/>
                    </a:srgbClr>
                  </a:glow>
                </a:effectLst>
                <a:latin typeface="Calibri"/>
                <a:ea typeface="Heiti TC Light"/>
                <a:cs typeface="Calibri"/>
              </a:rPr>
              <a:t>are synonymous with dreams</a:t>
            </a:r>
            <a:endParaRPr lang="zh-TW" altLang="en-US" sz="2000" dirty="0">
              <a:solidFill>
                <a:schemeClr val="bg1">
                  <a:lumMod val="95000"/>
                </a:schemeClr>
              </a:solidFill>
              <a:effectLst>
                <a:glow rad="152400">
                  <a:srgbClr val="FF0000">
                    <a:alpha val="75000"/>
                  </a:srgbClr>
                </a:glo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32258" y="1215515"/>
            <a:ext cx="5331803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zh-TW" altLang="en-US" sz="2400" b="1" dirty="0">
                <a:solidFill>
                  <a:srgbClr val="000514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美安香港 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8</a:t>
            </a:r>
            <a:r>
              <a:rPr lang="zh-TW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週年 </a:t>
            </a:r>
            <a:r>
              <a:rPr lang="zh-TW" altLang="en-US" sz="2400" b="1" dirty="0">
                <a:solidFill>
                  <a:srgbClr val="000514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生日快樂</a:t>
            </a:r>
            <a:r>
              <a:rPr lang="en-US" altLang="zh-TW" sz="2400" b="1" dirty="0" smtClean="0">
                <a:solidFill>
                  <a:srgbClr val="000514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!!!</a:t>
            </a:r>
          </a:p>
          <a:p>
            <a:pPr algn="ctr" defTabSz="685800"/>
            <a:r>
              <a:rPr lang="en-US" altLang="zh-TW" sz="2000" b="1" dirty="0" smtClean="0">
                <a:solidFill>
                  <a:srgbClr val="000514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Market Hong </a:t>
            </a:r>
            <a:r>
              <a:rPr lang="en-US" altLang="zh-TW" sz="2000" b="1" dirty="0">
                <a:solidFill>
                  <a:srgbClr val="000514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Kong happy </a:t>
            </a:r>
            <a:r>
              <a:rPr lang="en-US" altLang="zh-TW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8</a:t>
            </a:r>
            <a:r>
              <a:rPr lang="en-US" altLang="zh-TW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th</a:t>
            </a:r>
            <a:r>
              <a:rPr lang="en-US" altLang="zh-TW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 Anniversary</a:t>
            </a:r>
            <a:r>
              <a:rPr lang="en-US" altLang="zh-TW" sz="2000" b="1" dirty="0" smtClean="0">
                <a:solidFill>
                  <a:srgbClr val="000514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!!!</a:t>
            </a:r>
            <a:endParaRPr lang="zh-TW" altLang="en-US" sz="2000" b="1" dirty="0">
              <a:solidFill>
                <a:srgbClr val="000514">
                  <a:lumMod val="50000"/>
                  <a:lumOff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4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投影片編號版面配置區 2"/>
          <p:cNvSpPr txBox="1">
            <a:spLocks noGrp="1"/>
          </p:cNvSpPr>
          <p:nvPr/>
        </p:nvSpPr>
        <p:spPr bwMode="auto">
          <a:xfrm>
            <a:off x="5686425" y="4157663"/>
            <a:ext cx="1200150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fld id="{EC4F6D00-515B-4AE8-84D1-F86F48571511}" type="slidenum">
              <a:rPr lang="en-US" altLang="zh-TW" sz="70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 sz="7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15045" name="Text Box 4"/>
          <p:cNvSpPr txBox="1">
            <a:spLocks noChangeArrowheads="1"/>
          </p:cNvSpPr>
          <p:nvPr/>
        </p:nvSpPr>
        <p:spPr bwMode="auto">
          <a:xfrm>
            <a:off x="1320592" y="235953"/>
            <a:ext cx="3708614" cy="51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02" tIns="25701" rIns="51402" bIns="2570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黃鵬升 </a:t>
            </a:r>
            <a:r>
              <a:rPr kumimoji="1" lang="en-US" altLang="zh-TW" sz="3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Johnny</a:t>
            </a:r>
            <a:r>
              <a:rPr kumimoji="1" lang="zh-TW" altLang="en-US" sz="3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kumimoji="1" lang="en-US" altLang="zh-TW" sz="3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Huang</a:t>
            </a:r>
          </a:p>
        </p:txBody>
      </p:sp>
      <p:pic>
        <p:nvPicPr>
          <p:cNvPr id="35842" name="Picture 2" descr="http://a7.sphotos.ak.fbcdn.net/hphotos-ak-snc7/405367_3023970046840_1315928908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96" y="-23679746"/>
            <a:ext cx="36540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62" y="139244"/>
            <a:ext cx="2538282" cy="477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127595" y="1722064"/>
            <a:ext cx="3429000" cy="1592744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外商金融保險公司</a:t>
            </a:r>
            <a:r>
              <a:rPr kumimoji="1" lang="en-US" altLang="zh-TW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9</a:t>
            </a:r>
            <a:r>
              <a:rPr kumimoji="1" lang="zh-TW" altLang="en-US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年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27</a:t>
            </a:r>
            <a:r>
              <a:rPr kumimoji="1" lang="zh-TW" altLang="en-US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歲任外商保險公司處經理</a:t>
            </a:r>
            <a:endParaRPr kumimoji="1" lang="en-US" altLang="zh-TW" b="1" dirty="0">
              <a:solidFill>
                <a:srgbClr val="1F497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曾任</a:t>
            </a:r>
            <a:r>
              <a:rPr kumimoji="1" lang="en-US" altLang="zh-TW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~</a:t>
            </a:r>
            <a:r>
              <a:rPr kumimoji="1" lang="zh-TW" altLang="en-US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北市南區地方協調員</a:t>
            </a:r>
            <a:endParaRPr kumimoji="1" lang="en-US" altLang="zh-TW" b="1" dirty="0">
              <a:solidFill>
                <a:srgbClr val="1F497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   </a:t>
            </a:r>
            <a:r>
              <a:rPr kumimoji="1" lang="zh-TW" altLang="en-US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   </a:t>
            </a:r>
            <a:r>
              <a:rPr kumimoji="1" lang="en-US" altLang="zh-TW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~</a:t>
            </a:r>
            <a:r>
              <a:rPr kumimoji="1" lang="zh-TW" altLang="en-US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基金管理委員會成</a:t>
            </a:r>
            <a:r>
              <a:rPr kumimoji="1" lang="zh-TW" altLang="en-US" b="1" dirty="0" smtClean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員</a:t>
            </a:r>
            <a:endParaRPr kumimoji="1" lang="zh-TW" altLang="en-US" b="1" dirty="0">
              <a:solidFill>
                <a:srgbClr val="1F497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7603" y="829141"/>
            <a:ext cx="5986131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副總裁</a:t>
            </a:r>
            <a:r>
              <a:rPr kumimoji="1" lang="zh-TW" altLang="en-US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級 </a:t>
            </a:r>
            <a:r>
              <a:rPr kumimoji="1" lang="en-US" altLang="zh-TW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Field Vice – President</a:t>
            </a:r>
            <a:endParaRPr kumimoji="1" lang="en-US" altLang="zh-TW" sz="2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HK$276,000/</a:t>
            </a:r>
            <a:r>
              <a:rPr kumimoji="1" lang="zh-TW" altLang="en-US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四</a:t>
            </a:r>
            <a:r>
              <a:rPr kumimoji="1" lang="zh-TW" altLang="en-US" sz="2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週</a:t>
            </a:r>
            <a:r>
              <a:rPr kumimoji="1" lang="en-US" altLang="zh-TW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kumimoji="1" lang="en-US" altLang="zh-TW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HK$276,000 </a:t>
            </a:r>
            <a:r>
              <a:rPr kumimoji="1"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in </a:t>
            </a:r>
            <a:r>
              <a:rPr kumimoji="1" lang="en-US" altLang="zh-TW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4-week Pay </a:t>
            </a:r>
            <a:r>
              <a:rPr kumimoji="1"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Period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endParaRPr kumimoji="1" lang="en-US" altLang="zh-TW" sz="2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9" name="矩形 3"/>
          <p:cNvSpPr/>
          <p:nvPr/>
        </p:nvSpPr>
        <p:spPr>
          <a:xfrm>
            <a:off x="3174899" y="1641351"/>
            <a:ext cx="3386466" cy="216213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600" b="1" dirty="0" smtClean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9-Year </a:t>
            </a:r>
            <a:r>
              <a:rPr kumimoji="1" lang="en-US" altLang="zh-TW" sz="1600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Experience in a Foreign Insurance Company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600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A Branch Manager of a Foreign Insurance Company in the age of 27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600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Former Local Coordinator in South Region, Taipei City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600" b="1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Former NMTSS Fund </a:t>
            </a:r>
            <a:r>
              <a:rPr kumimoji="1" lang="en-US" altLang="zh-TW" sz="1600" b="1" dirty="0" smtClean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Committee</a:t>
            </a:r>
            <a:endParaRPr kumimoji="1" lang="zh-TW" altLang="en-US" sz="1600" b="1" dirty="0">
              <a:solidFill>
                <a:srgbClr val="1F497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0" name="矩形 3"/>
          <p:cNvSpPr/>
          <p:nvPr/>
        </p:nvSpPr>
        <p:spPr>
          <a:xfrm>
            <a:off x="0" y="3834258"/>
            <a:ext cx="3429000" cy="76174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現</a:t>
            </a:r>
            <a:r>
              <a:rPr kumimoji="1"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任</a:t>
            </a:r>
            <a:r>
              <a:rPr kumimoji="1"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~</a:t>
            </a:r>
            <a:r>
              <a:rPr kumimoji="1"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領導人委員會成員</a:t>
            </a:r>
            <a:r>
              <a:rPr kumimoji="1"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(TLC)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          </a:t>
            </a:r>
            <a:r>
              <a:rPr kumimoji="1"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美金百萬俱樂部成員</a:t>
            </a:r>
            <a:endParaRPr kumimoji="1" lang="en-US" altLang="zh-TW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1" name="矩形 3"/>
          <p:cNvSpPr/>
          <p:nvPr/>
        </p:nvSpPr>
        <p:spPr>
          <a:xfrm>
            <a:off x="3208376" y="3857570"/>
            <a:ext cx="3429000" cy="931024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Present Market Taiwan’s Leaders Committee (TLC</a:t>
            </a:r>
            <a:r>
              <a:rPr kumimoji="1" lang="en-US" altLang="zh-TW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)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Present </a:t>
            </a:r>
            <a:r>
              <a:rPr kumimoji="1" lang="en-US" altLang="zh-TW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Million Dollar Club member</a:t>
            </a:r>
            <a:endParaRPr kumimoji="1" lang="en-US" altLang="zh-TW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4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1" y="3906982"/>
            <a:ext cx="9134560" cy="12365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3001911" y="1633538"/>
            <a:ext cx="5791200" cy="857250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2015 </a:t>
            </a:r>
            <a:r>
              <a:rPr lang="zh-TW" altLang="en-US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美安香港成功領袖會議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7042" y="2343150"/>
            <a:ext cx="5582774" cy="55399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defTabSz="685800"/>
            <a:r>
              <a:rPr lang="en-US" sz="30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MHK Leadership Conference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7701"/>
          <a:stretch/>
        </p:blipFill>
        <p:spPr>
          <a:xfrm>
            <a:off x="0" y="1052280"/>
            <a:ext cx="3470030" cy="28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BA18D-FDBA-485B-BBBB-C5312EDE1EF3}" type="slidenum">
              <a:rPr lang="en-US" altLang="zh-TW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/>
              <a:t>4</a:t>
            </a:fld>
            <a:endParaRPr lang="en-US" altLang="zh-TW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41986" name="Picture 2" descr="C:\Users\JOHNNY\Pictures\f_366128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4" y="179965"/>
            <a:ext cx="4929449" cy="4861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858216" y="302559"/>
            <a:ext cx="198515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685800"/>
            <a:r>
              <a:rPr lang="zh-TW" altLang="en-US" sz="36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西</a:t>
            </a:r>
            <a:r>
              <a:rPr lang="zh-TW" altLang="zh-TW" sz="36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西弗斯</a:t>
            </a:r>
            <a:endParaRPr lang="zh-TW" altLang="en-US" sz="36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46194" y="843562"/>
            <a:ext cx="1844259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685800"/>
            <a:r>
              <a:rPr lang="en-US" altLang="zh-TW" sz="30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(</a:t>
            </a:r>
            <a:r>
              <a:rPr lang="zh-TW" altLang="zh-TW" sz="3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Sisyph</a:t>
            </a:r>
            <a:r>
              <a:rPr lang="en-US" altLang="zh-TW" sz="3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u</a:t>
            </a:r>
            <a:r>
              <a:rPr lang="zh-TW" altLang="zh-TW" sz="30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</a:t>
            </a:r>
            <a:r>
              <a:rPr lang="en-US" altLang="zh-TW" sz="30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)</a:t>
            </a:r>
            <a:endParaRPr lang="zh-TW" altLang="en-US" sz="30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048305" y="1901654"/>
            <a:ext cx="2618444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zh-TW" altLang="en-US" sz="30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推石頭的巨</a:t>
            </a:r>
            <a:r>
              <a:rPr lang="zh-TW" altLang="en-US" sz="3000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人</a:t>
            </a:r>
            <a:endParaRPr lang="en-US" altLang="zh-TW" sz="3000" b="1" dirty="0" smtClean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defTabSz="685800"/>
            <a:r>
              <a:rPr lang="en-US" altLang="zh-TW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The giant who was </a:t>
            </a:r>
            <a:r>
              <a:rPr lang="en-US" altLang="zh-TW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punished by being compelled to roll an immense boulder up a </a:t>
            </a:r>
            <a:r>
              <a:rPr lang="en-US" altLang="zh-TW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hill.</a:t>
            </a:r>
            <a:endParaRPr lang="zh-TW" altLang="en-US" b="1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7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557213" indent="-214313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8572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2001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5430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76E4BFD1-44C4-43D9-8CC7-B9E09B522C1C}" type="slidenum">
              <a:rPr lang="en-US" altLang="zh-TW" b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pPr/>
              <a:t>5</a:t>
            </a:fld>
            <a:endParaRPr lang="en-US" altLang="zh-TW" b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2275" name="Text Box 2"/>
          <p:cNvSpPr txBox="1">
            <a:spLocks noChangeArrowheads="1"/>
          </p:cNvSpPr>
          <p:nvPr/>
        </p:nvSpPr>
        <p:spPr bwMode="auto">
          <a:xfrm>
            <a:off x="2114550" y="228600"/>
            <a:ext cx="5086350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800"/>
            <a:r>
              <a:rPr lang="en-US" altLang="zh-TW" sz="4100" b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   </a:t>
            </a:r>
          </a:p>
        </p:txBody>
      </p:sp>
      <p:grpSp>
        <p:nvGrpSpPr>
          <p:cNvPr id="182276" name="Group 3"/>
          <p:cNvGrpSpPr>
            <a:grpSpLocks/>
          </p:cNvGrpSpPr>
          <p:nvPr/>
        </p:nvGrpSpPr>
        <p:grpSpPr bwMode="auto">
          <a:xfrm>
            <a:off x="3600450" y="1329929"/>
            <a:ext cx="3943350" cy="3600450"/>
            <a:chOff x="1248" y="240"/>
            <a:chExt cx="4176" cy="3600"/>
          </a:xfrm>
        </p:grpSpPr>
        <p:sp>
          <p:nvSpPr>
            <p:cNvPr id="182294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400 w 21600"/>
                <a:gd name="T10" fmla="*/ 11802 h 21600"/>
                <a:gd name="T11" fmla="*/ 16200 w 21600"/>
                <a:gd name="T12" fmla="*/ 2059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/>
              <a:endParaRPr lang="zh-TW" altLang="en-US" sz="140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2295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508 h 21600"/>
                <a:gd name="T14" fmla="*/ 15811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CCCCFF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/>
              <a:endParaRPr lang="zh-TW" altLang="en-US" sz="140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2296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90 w 21600"/>
                <a:gd name="T13" fmla="*/ 508 h 21600"/>
                <a:gd name="T14" fmla="*/ 16310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BE7D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/>
              <a:endParaRPr lang="zh-TW" altLang="en-US" sz="140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82297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84 w 21600"/>
                <a:gd name="T13" fmla="*/ 508 h 21600"/>
                <a:gd name="T14" fmla="*/ 1731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/>
              <a:endParaRPr lang="zh-TW" altLang="en-US" sz="140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856072" name="Line 8"/>
          <p:cNvSpPr>
            <a:spLocks noChangeShapeType="1"/>
          </p:cNvSpPr>
          <p:nvPr/>
        </p:nvSpPr>
        <p:spPr bwMode="auto">
          <a:xfrm flipH="1">
            <a:off x="2286000" y="1314450"/>
            <a:ext cx="33147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/>
            <a:endParaRPr lang="zh-TW" alt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56073" name="Line 9"/>
          <p:cNvSpPr>
            <a:spLocks noChangeShapeType="1"/>
          </p:cNvSpPr>
          <p:nvPr/>
        </p:nvSpPr>
        <p:spPr bwMode="auto">
          <a:xfrm flipH="1">
            <a:off x="2571750" y="2114550"/>
            <a:ext cx="257175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/>
            <a:endParaRPr lang="zh-TW" alt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56074" name="Line 10"/>
          <p:cNvSpPr>
            <a:spLocks noChangeShapeType="1"/>
          </p:cNvSpPr>
          <p:nvPr/>
        </p:nvSpPr>
        <p:spPr bwMode="auto">
          <a:xfrm flipH="1">
            <a:off x="2914650" y="3028950"/>
            <a:ext cx="17145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/>
            <a:endParaRPr lang="zh-TW" alt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56075" name="Line 11"/>
          <p:cNvSpPr>
            <a:spLocks noChangeShapeType="1"/>
          </p:cNvSpPr>
          <p:nvPr/>
        </p:nvSpPr>
        <p:spPr bwMode="auto">
          <a:xfrm flipH="1">
            <a:off x="3257550" y="3943350"/>
            <a:ext cx="85725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/>
            <a:endParaRPr lang="zh-TW" alt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56076" name="Text Box 12"/>
          <p:cNvSpPr txBox="1">
            <a:spLocks noChangeArrowheads="1"/>
          </p:cNvSpPr>
          <p:nvPr/>
        </p:nvSpPr>
        <p:spPr bwMode="auto">
          <a:xfrm>
            <a:off x="2514600" y="1329933"/>
            <a:ext cx="28575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en-US" altLang="zh-TW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$ $ $ $ $ $ $ $ $ $ $ $ $ $ $ $ $ </a:t>
            </a:r>
          </a:p>
        </p:txBody>
      </p:sp>
      <p:sp>
        <p:nvSpPr>
          <p:cNvPr id="856077" name="Text Box 13"/>
          <p:cNvSpPr txBox="1">
            <a:spLocks noChangeArrowheads="1"/>
          </p:cNvSpPr>
          <p:nvPr/>
        </p:nvSpPr>
        <p:spPr bwMode="auto">
          <a:xfrm>
            <a:off x="2842022" y="2139558"/>
            <a:ext cx="200025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en-US" altLang="zh-TW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$ $ $ $ $ $ $ $ $ $ $ $ </a:t>
            </a:r>
          </a:p>
        </p:txBody>
      </p:sp>
      <p:sp>
        <p:nvSpPr>
          <p:cNvPr id="856078" name="Text Box 14"/>
          <p:cNvSpPr txBox="1">
            <a:spLocks noChangeArrowheads="1"/>
          </p:cNvSpPr>
          <p:nvPr/>
        </p:nvSpPr>
        <p:spPr bwMode="auto">
          <a:xfrm>
            <a:off x="3203972" y="3057528"/>
            <a:ext cx="131445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en-US" altLang="zh-TW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$ $ $ $ $ $ $ </a:t>
            </a:r>
          </a:p>
        </p:txBody>
      </p:sp>
      <p:sp>
        <p:nvSpPr>
          <p:cNvPr id="856079" name="Text Box 15"/>
          <p:cNvSpPr txBox="1">
            <a:spLocks noChangeArrowheads="1"/>
          </p:cNvSpPr>
          <p:nvPr/>
        </p:nvSpPr>
        <p:spPr bwMode="auto">
          <a:xfrm>
            <a:off x="3383756" y="4057651"/>
            <a:ext cx="6858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en-US" altLang="zh-TW" sz="2400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$ $ </a:t>
            </a:r>
          </a:p>
        </p:txBody>
      </p:sp>
      <p:sp>
        <p:nvSpPr>
          <p:cNvPr id="856080" name="Text Box 16"/>
          <p:cNvSpPr txBox="1">
            <a:spLocks noChangeArrowheads="1"/>
          </p:cNvSpPr>
          <p:nvPr/>
        </p:nvSpPr>
        <p:spPr bwMode="auto">
          <a:xfrm>
            <a:off x="4297432" y="4156014"/>
            <a:ext cx="3347375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zh-TW" altLang="en-US" sz="4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付</a:t>
            </a:r>
            <a:r>
              <a:rPr lang="zh-TW" altLang="en-US" sz="4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出 </a:t>
            </a:r>
            <a:r>
              <a:rPr lang="en-US" altLang="zh-TW" sz="4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Devote</a:t>
            </a:r>
          </a:p>
        </p:txBody>
      </p:sp>
      <p:sp>
        <p:nvSpPr>
          <p:cNvPr id="856081" name="Text Box 17"/>
          <p:cNvSpPr txBox="1">
            <a:spLocks noChangeArrowheads="1"/>
          </p:cNvSpPr>
          <p:nvPr/>
        </p:nvSpPr>
        <p:spPr bwMode="auto">
          <a:xfrm>
            <a:off x="4518422" y="3249580"/>
            <a:ext cx="2715290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zh-TW" altLang="en-US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付</a:t>
            </a:r>
            <a:r>
              <a:rPr lang="zh-TW" altLang="en-US" sz="32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出</a:t>
            </a:r>
            <a:r>
              <a:rPr lang="en-US" altLang="zh-TW" sz="32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Devote</a:t>
            </a:r>
            <a:endParaRPr lang="en-US" altLang="zh-TW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856082" name="Text Box 18"/>
          <p:cNvSpPr txBox="1">
            <a:spLocks noChangeArrowheads="1"/>
          </p:cNvSpPr>
          <p:nvPr/>
        </p:nvSpPr>
        <p:spPr bwMode="auto">
          <a:xfrm>
            <a:off x="5029200" y="2228855"/>
            <a:ext cx="12573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zh-TW" altLang="en-US" sz="24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付</a:t>
            </a:r>
            <a:r>
              <a:rPr lang="zh-TW" altLang="en-U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出</a:t>
            </a:r>
            <a:r>
              <a:rPr lang="en-US" altLang="zh-TW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Devote</a:t>
            </a:r>
            <a:endParaRPr lang="en-US" altLang="zh-TW" sz="24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856083" name="Text Box 19"/>
          <p:cNvSpPr txBox="1">
            <a:spLocks noChangeArrowheads="1"/>
          </p:cNvSpPr>
          <p:nvPr/>
        </p:nvSpPr>
        <p:spPr bwMode="auto">
          <a:xfrm>
            <a:off x="5257807" y="1657355"/>
            <a:ext cx="1774197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685800">
              <a:spcBef>
                <a:spcPct val="50000"/>
              </a:spcBef>
            </a:pPr>
            <a:r>
              <a:rPr lang="zh-TW" altLang="en-US" sz="21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付</a:t>
            </a:r>
            <a:r>
              <a:rPr lang="zh-TW" altLang="en-US" sz="21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出</a:t>
            </a:r>
            <a:r>
              <a:rPr lang="en-US" altLang="zh-TW" sz="21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Devote</a:t>
            </a:r>
            <a:endParaRPr lang="en-US" altLang="zh-TW" sz="21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856084" name="Text Box 20"/>
          <p:cNvSpPr txBox="1">
            <a:spLocks noChangeArrowheads="1"/>
          </p:cNvSpPr>
          <p:nvPr/>
        </p:nvSpPr>
        <p:spPr bwMode="auto">
          <a:xfrm>
            <a:off x="1680000" y="91228"/>
            <a:ext cx="5555456" cy="114646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lang="zh-TW" altLang="en-US" sz="40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美安</a:t>
            </a:r>
            <a:r>
              <a:rPr lang="en-US" altLang="zh-TW" sz="40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2~3</a:t>
            </a:r>
            <a:r>
              <a:rPr lang="zh-TW" altLang="en-US" sz="40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年成功步</a:t>
            </a:r>
            <a:r>
              <a:rPr lang="zh-TW" altLang="en-US" sz="4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驟</a:t>
            </a:r>
            <a:endParaRPr lang="en-US" altLang="zh-TW" sz="4000" b="0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 defTabSz="685800">
              <a:spcBef>
                <a:spcPct val="50000"/>
              </a:spcBef>
            </a:pPr>
            <a:r>
              <a:rPr lang="en-US" altLang="zh-TW" sz="20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Market </a:t>
            </a:r>
            <a:r>
              <a:rPr lang="en-US" altLang="zh-TW" sz="2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Hong Kong’s </a:t>
            </a:r>
            <a:r>
              <a:rPr lang="en-US" altLang="zh-TW" sz="20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Successful 2-3 Years </a:t>
            </a:r>
            <a:r>
              <a:rPr lang="en-US" altLang="zh-TW" sz="2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Plan</a:t>
            </a:r>
            <a:endParaRPr lang="en-US" altLang="zh-TW" sz="2000" b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856085" name="Line 21"/>
          <p:cNvSpPr>
            <a:spLocks noChangeShapeType="1"/>
          </p:cNvSpPr>
          <p:nvPr/>
        </p:nvSpPr>
        <p:spPr bwMode="auto">
          <a:xfrm flipH="1" flipV="1">
            <a:off x="3257550" y="3943350"/>
            <a:ext cx="342900" cy="9715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/>
            <a:endParaRPr lang="zh-TW" alt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56086" name="Line 22"/>
          <p:cNvSpPr>
            <a:spLocks noChangeShapeType="1"/>
          </p:cNvSpPr>
          <p:nvPr/>
        </p:nvSpPr>
        <p:spPr bwMode="auto">
          <a:xfrm flipH="1" flipV="1">
            <a:off x="2914650" y="3028950"/>
            <a:ext cx="342900" cy="914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/>
            <a:endParaRPr lang="zh-TW" alt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56087" name="Line 23"/>
          <p:cNvSpPr>
            <a:spLocks noChangeShapeType="1"/>
          </p:cNvSpPr>
          <p:nvPr/>
        </p:nvSpPr>
        <p:spPr bwMode="auto">
          <a:xfrm flipH="1" flipV="1">
            <a:off x="2571750" y="2114550"/>
            <a:ext cx="342900" cy="914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/>
            <a:endParaRPr lang="zh-TW" alt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56088" name="Line 24"/>
          <p:cNvSpPr>
            <a:spLocks noChangeShapeType="1"/>
          </p:cNvSpPr>
          <p:nvPr/>
        </p:nvSpPr>
        <p:spPr bwMode="auto">
          <a:xfrm flipH="1" flipV="1">
            <a:off x="2286000" y="1314450"/>
            <a:ext cx="285750" cy="8001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defTabSz="685800"/>
            <a:endParaRPr lang="zh-TW" alt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5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56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56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5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5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5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56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5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5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5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5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5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56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5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856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85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85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72" grpId="0" animBg="1"/>
      <p:bldP spid="856073" grpId="0" animBg="1"/>
      <p:bldP spid="856074" grpId="0" animBg="1"/>
      <p:bldP spid="856075" grpId="0" animBg="1"/>
      <p:bldP spid="856076" grpId="0"/>
      <p:bldP spid="856077" grpId="0"/>
      <p:bldP spid="856078" grpId="0"/>
      <p:bldP spid="856079" grpId="0"/>
      <p:bldP spid="856080" grpId="0"/>
      <p:bldP spid="856081" grpId="0"/>
      <p:bldP spid="856082" grpId="0"/>
      <p:bldP spid="856083" grpId="0"/>
      <p:bldP spid="856085" grpId="0" animBg="1"/>
      <p:bldP spid="856086" grpId="0" animBg="1"/>
      <p:bldP spid="856087" grpId="0" animBg="1"/>
      <p:bldP spid="8560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blog.markettaiwan.com.tw/files/2014/04/Huang-21-300x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97" y="2382655"/>
            <a:ext cx="2242737" cy="1487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easymama.cn/wp-content/uploads/2014/04/%E8%87%AA%E4%BF%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96" y="83320"/>
            <a:ext cx="1920240" cy="162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.markettaiwan.com.tw/files/2014/04/D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5" y="2382656"/>
            <a:ext cx="2311527" cy="1536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1940" y="980035"/>
            <a:ext cx="2360170" cy="183758"/>
          </a:xfrm>
        </p:spPr>
        <p:txBody>
          <a:bodyPr/>
          <a:lstStyle/>
          <a:p>
            <a:r>
              <a:rPr lang="zh-TW" altLang="en-US" sz="41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鐵三</a:t>
            </a:r>
            <a:r>
              <a:rPr lang="zh-TW" altLang="en-US" sz="41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角</a:t>
            </a:r>
            <a:r>
              <a:rPr lang="en-US" altLang="zh-TW" sz="2800" dirty="0" err="1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Technica</a:t>
            </a:r>
            <a:endParaRPr lang="zh-TW" altLang="en-US" sz="28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2137844" y="894973"/>
            <a:ext cx="4271953" cy="2975365"/>
          </a:xfrm>
          <a:prstGeom prst="triangle">
            <a:avLst/>
          </a:prstGeom>
          <a:noFill/>
          <a:ln w="107950">
            <a:gradFill>
              <a:gsLst>
                <a:gs pos="58682">
                  <a:srgbClr val="0070C0"/>
                </a:gs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TW" alt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69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2700" u="sng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765169" name="Text Box 49"/>
          <p:cNvSpPr txBox="1">
            <a:spLocks noChangeArrowheads="1"/>
          </p:cNvSpPr>
          <p:nvPr/>
        </p:nvSpPr>
        <p:spPr bwMode="auto">
          <a:xfrm>
            <a:off x="1173348" y="979666"/>
            <a:ext cx="668655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2100" b="1" u="none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3-6</a:t>
            </a:r>
            <a:r>
              <a:rPr lang="zh-TW" altLang="en-US" sz="2100" b="1" u="none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個月後每月賺取</a:t>
            </a:r>
            <a:r>
              <a:rPr lang="zh-CN" altLang="en-US" sz="2100" b="1" u="none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CN" sz="21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&gt;</a:t>
            </a:r>
            <a:r>
              <a:rPr lang="en-US" altLang="zh-CN" sz="2100" b="1" u="none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$2,300 (BV / IBV</a:t>
            </a:r>
            <a:r>
              <a:rPr lang="en-US" altLang="zh-CN" sz="2100" b="1" u="none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)</a:t>
            </a:r>
          </a:p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1800" b="1" u="none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After Three-Six Months, Earn </a:t>
            </a:r>
            <a:r>
              <a:rPr lang="en-US" altLang="zh-CN" sz="1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&gt;</a:t>
            </a:r>
            <a:r>
              <a:rPr lang="en-US" altLang="zh-CN" sz="1800" b="1" u="none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$2,300/Monthly (</a:t>
            </a:r>
            <a:r>
              <a:rPr lang="en-US" altLang="zh-CN" sz="1800" b="1" u="none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BV/IBV)</a:t>
            </a:r>
            <a:endParaRPr lang="en-US" altLang="zh-CN" sz="1800" b="1" u="none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5765651" name="Text Box 531"/>
          <p:cNvSpPr txBox="1">
            <a:spLocks noChangeArrowheads="1"/>
          </p:cNvSpPr>
          <p:nvPr/>
        </p:nvSpPr>
        <p:spPr bwMode="auto">
          <a:xfrm>
            <a:off x="226493" y="5512"/>
            <a:ext cx="9255642" cy="102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square" lIns="68580" tIns="34290" rIns="68580" bIns="34290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創業目標 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– 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基本十顧客，七人</a:t>
            </a:r>
            <a:r>
              <a:rPr lang="zh-TW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強</a:t>
            </a:r>
            <a:endParaRPr lang="en-US" altLang="zh-TW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Business </a:t>
            </a:r>
            <a:r>
              <a:rPr lang="en-US" altLang="zh-TW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Goal – Base 10, Seven </a:t>
            </a: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Strong</a:t>
            </a:r>
            <a:endParaRPr lang="en-US" altLang="zh-TW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76384" y="1793893"/>
            <a:ext cx="6222207" cy="3287318"/>
            <a:chOff x="1476376" y="1591866"/>
            <a:chExt cx="6222207" cy="3287318"/>
          </a:xfrm>
        </p:grpSpPr>
        <p:pic>
          <p:nvPicPr>
            <p:cNvPr id="105474" name="Picture 2" descr="pg65chartNDT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50" y="1591866"/>
              <a:ext cx="5886450" cy="2433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476" name="Group 4"/>
            <p:cNvGrpSpPr>
              <a:grpSpLocks noChangeAspect="1"/>
            </p:cNvGrpSpPr>
            <p:nvPr/>
          </p:nvGrpSpPr>
          <p:grpSpPr bwMode="auto">
            <a:xfrm>
              <a:off x="3543301" y="1885950"/>
              <a:ext cx="169069" cy="628650"/>
              <a:chOff x="1839" y="830"/>
              <a:chExt cx="213" cy="649"/>
            </a:xfrm>
          </p:grpSpPr>
          <p:grpSp>
            <p:nvGrpSpPr>
              <p:cNvPr id="105700" name="Group 5"/>
              <p:cNvGrpSpPr>
                <a:grpSpLocks noChangeAspect="1"/>
              </p:cNvGrpSpPr>
              <p:nvPr/>
            </p:nvGrpSpPr>
            <p:grpSpPr bwMode="auto">
              <a:xfrm>
                <a:off x="1849" y="830"/>
                <a:ext cx="203" cy="82"/>
                <a:chOff x="1849" y="864"/>
                <a:chExt cx="203" cy="82"/>
              </a:xfrm>
            </p:grpSpPr>
            <p:sp>
              <p:nvSpPr>
                <p:cNvPr id="105713" name="Freeform 6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714" name="Rectangle 7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701" name="Group 8"/>
              <p:cNvGrpSpPr>
                <a:grpSpLocks noChangeAspect="1"/>
              </p:cNvGrpSpPr>
              <p:nvPr/>
            </p:nvGrpSpPr>
            <p:grpSpPr bwMode="auto">
              <a:xfrm>
                <a:off x="1842" y="981"/>
                <a:ext cx="203" cy="82"/>
                <a:chOff x="1849" y="864"/>
                <a:chExt cx="203" cy="82"/>
              </a:xfrm>
            </p:grpSpPr>
            <p:sp>
              <p:nvSpPr>
                <p:cNvPr id="105711" name="Freeform 9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712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702" name="Group 11"/>
              <p:cNvGrpSpPr>
                <a:grpSpLocks noChangeAspect="1"/>
              </p:cNvGrpSpPr>
              <p:nvPr/>
            </p:nvGrpSpPr>
            <p:grpSpPr bwMode="auto">
              <a:xfrm>
                <a:off x="1842" y="1262"/>
                <a:ext cx="203" cy="82"/>
                <a:chOff x="1849" y="864"/>
                <a:chExt cx="203" cy="82"/>
              </a:xfrm>
            </p:grpSpPr>
            <p:sp>
              <p:nvSpPr>
                <p:cNvPr id="105709" name="Freeform 12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710" name="Rectangl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703" name="Group 14"/>
              <p:cNvGrpSpPr>
                <a:grpSpLocks noChangeAspect="1"/>
              </p:cNvGrpSpPr>
              <p:nvPr/>
            </p:nvGrpSpPr>
            <p:grpSpPr bwMode="auto">
              <a:xfrm>
                <a:off x="1843" y="1397"/>
                <a:ext cx="203" cy="82"/>
                <a:chOff x="1849" y="864"/>
                <a:chExt cx="203" cy="82"/>
              </a:xfrm>
            </p:grpSpPr>
            <p:sp>
              <p:nvSpPr>
                <p:cNvPr id="105707" name="Freeform 15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708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704" name="Group 17"/>
              <p:cNvGrpSpPr>
                <a:grpSpLocks noChangeAspect="1"/>
              </p:cNvGrpSpPr>
              <p:nvPr/>
            </p:nvGrpSpPr>
            <p:grpSpPr bwMode="auto">
              <a:xfrm>
                <a:off x="1839" y="1118"/>
                <a:ext cx="203" cy="82"/>
                <a:chOff x="1849" y="864"/>
                <a:chExt cx="203" cy="82"/>
              </a:xfrm>
            </p:grpSpPr>
            <p:sp>
              <p:nvSpPr>
                <p:cNvPr id="105705" name="Freeform 18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706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77" name="Group 20"/>
            <p:cNvGrpSpPr>
              <a:grpSpLocks noChangeAspect="1"/>
            </p:cNvGrpSpPr>
            <p:nvPr/>
          </p:nvGrpSpPr>
          <p:grpSpPr bwMode="auto">
            <a:xfrm>
              <a:off x="5972175" y="1881187"/>
              <a:ext cx="142875" cy="633413"/>
              <a:chOff x="3744" y="830"/>
              <a:chExt cx="183" cy="644"/>
            </a:xfrm>
          </p:grpSpPr>
          <p:grpSp>
            <p:nvGrpSpPr>
              <p:cNvPr id="105685" name="Group 21"/>
              <p:cNvGrpSpPr>
                <a:grpSpLocks noChangeAspect="1"/>
              </p:cNvGrpSpPr>
              <p:nvPr/>
            </p:nvGrpSpPr>
            <p:grpSpPr bwMode="auto">
              <a:xfrm>
                <a:off x="3744" y="830"/>
                <a:ext cx="179" cy="82"/>
                <a:chOff x="3731" y="950"/>
                <a:chExt cx="232" cy="106"/>
              </a:xfrm>
            </p:grpSpPr>
            <p:sp>
              <p:nvSpPr>
                <p:cNvPr id="105698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99" name="Freeform 23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86" name="Group 24"/>
              <p:cNvGrpSpPr>
                <a:grpSpLocks noChangeAspect="1"/>
              </p:cNvGrpSpPr>
              <p:nvPr/>
            </p:nvGrpSpPr>
            <p:grpSpPr bwMode="auto">
              <a:xfrm>
                <a:off x="3744" y="970"/>
                <a:ext cx="179" cy="82"/>
                <a:chOff x="3731" y="950"/>
                <a:chExt cx="232" cy="106"/>
              </a:xfrm>
            </p:grpSpPr>
            <p:sp>
              <p:nvSpPr>
                <p:cNvPr id="105696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97" name="Freeform 26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87" name="Group 27"/>
              <p:cNvGrpSpPr>
                <a:grpSpLocks noChangeAspect="1"/>
              </p:cNvGrpSpPr>
              <p:nvPr/>
            </p:nvGrpSpPr>
            <p:grpSpPr bwMode="auto">
              <a:xfrm>
                <a:off x="3748" y="1111"/>
                <a:ext cx="179" cy="82"/>
                <a:chOff x="3731" y="950"/>
                <a:chExt cx="232" cy="106"/>
              </a:xfrm>
            </p:grpSpPr>
            <p:sp>
              <p:nvSpPr>
                <p:cNvPr id="105694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95" name="Freeform 29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88" name="Group 30"/>
              <p:cNvGrpSpPr>
                <a:grpSpLocks noChangeAspect="1"/>
              </p:cNvGrpSpPr>
              <p:nvPr/>
            </p:nvGrpSpPr>
            <p:grpSpPr bwMode="auto">
              <a:xfrm>
                <a:off x="3744" y="1251"/>
                <a:ext cx="179" cy="82"/>
                <a:chOff x="3731" y="950"/>
                <a:chExt cx="232" cy="106"/>
              </a:xfrm>
            </p:grpSpPr>
            <p:sp>
              <p:nvSpPr>
                <p:cNvPr id="105692" name="Rectangl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93" name="Freeform 32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89" name="Group 33"/>
              <p:cNvGrpSpPr>
                <a:grpSpLocks noChangeAspect="1"/>
              </p:cNvGrpSpPr>
              <p:nvPr/>
            </p:nvGrpSpPr>
            <p:grpSpPr bwMode="auto">
              <a:xfrm>
                <a:off x="3744" y="1392"/>
                <a:ext cx="179" cy="82"/>
                <a:chOff x="3731" y="950"/>
                <a:chExt cx="232" cy="106"/>
              </a:xfrm>
            </p:grpSpPr>
            <p:sp>
              <p:nvSpPr>
                <p:cNvPr id="105690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91" name="Freeform 35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78" name="Group 36"/>
            <p:cNvGrpSpPr>
              <a:grpSpLocks noChangeAspect="1"/>
            </p:cNvGrpSpPr>
            <p:nvPr/>
          </p:nvGrpSpPr>
          <p:grpSpPr bwMode="auto">
            <a:xfrm>
              <a:off x="2461022" y="2861072"/>
              <a:ext cx="108347" cy="404813"/>
              <a:chOff x="1839" y="830"/>
              <a:chExt cx="213" cy="649"/>
            </a:xfrm>
          </p:grpSpPr>
          <p:grpSp>
            <p:nvGrpSpPr>
              <p:cNvPr id="105670" name="Group 37"/>
              <p:cNvGrpSpPr>
                <a:grpSpLocks noChangeAspect="1"/>
              </p:cNvGrpSpPr>
              <p:nvPr/>
            </p:nvGrpSpPr>
            <p:grpSpPr bwMode="auto">
              <a:xfrm>
                <a:off x="1849" y="830"/>
                <a:ext cx="203" cy="82"/>
                <a:chOff x="1849" y="864"/>
                <a:chExt cx="203" cy="82"/>
              </a:xfrm>
            </p:grpSpPr>
            <p:sp>
              <p:nvSpPr>
                <p:cNvPr id="105683" name="Freeform 38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84" name="Rectangl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71" name="Group 40"/>
              <p:cNvGrpSpPr>
                <a:grpSpLocks noChangeAspect="1"/>
              </p:cNvGrpSpPr>
              <p:nvPr/>
            </p:nvGrpSpPr>
            <p:grpSpPr bwMode="auto">
              <a:xfrm>
                <a:off x="1842" y="981"/>
                <a:ext cx="203" cy="82"/>
                <a:chOff x="1849" y="864"/>
                <a:chExt cx="203" cy="82"/>
              </a:xfrm>
            </p:grpSpPr>
            <p:sp>
              <p:nvSpPr>
                <p:cNvPr id="105681" name="Freeform 41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82" name="Rectangle 42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72" name="Group 43"/>
              <p:cNvGrpSpPr>
                <a:grpSpLocks noChangeAspect="1"/>
              </p:cNvGrpSpPr>
              <p:nvPr/>
            </p:nvGrpSpPr>
            <p:grpSpPr bwMode="auto">
              <a:xfrm>
                <a:off x="1842" y="1262"/>
                <a:ext cx="203" cy="82"/>
                <a:chOff x="1849" y="864"/>
                <a:chExt cx="203" cy="82"/>
              </a:xfrm>
            </p:grpSpPr>
            <p:sp>
              <p:nvSpPr>
                <p:cNvPr id="105679" name="Freeform 44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80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73" name="Group 46"/>
              <p:cNvGrpSpPr>
                <a:grpSpLocks noChangeAspect="1"/>
              </p:cNvGrpSpPr>
              <p:nvPr/>
            </p:nvGrpSpPr>
            <p:grpSpPr bwMode="auto">
              <a:xfrm>
                <a:off x="1843" y="1397"/>
                <a:ext cx="203" cy="82"/>
                <a:chOff x="1849" y="864"/>
                <a:chExt cx="203" cy="82"/>
              </a:xfrm>
            </p:grpSpPr>
            <p:sp>
              <p:nvSpPr>
                <p:cNvPr id="105677" name="Freeform 47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78" name="Rectangl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74" name="Group 49"/>
              <p:cNvGrpSpPr>
                <a:grpSpLocks noChangeAspect="1"/>
              </p:cNvGrpSpPr>
              <p:nvPr/>
            </p:nvGrpSpPr>
            <p:grpSpPr bwMode="auto">
              <a:xfrm>
                <a:off x="1839" y="1118"/>
                <a:ext cx="203" cy="82"/>
                <a:chOff x="1849" y="864"/>
                <a:chExt cx="203" cy="82"/>
              </a:xfrm>
            </p:grpSpPr>
            <p:sp>
              <p:nvSpPr>
                <p:cNvPr id="105675" name="Freeform 50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76" name="Rectangle 51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79" name="Group 52"/>
            <p:cNvGrpSpPr>
              <a:grpSpLocks noChangeAspect="1"/>
            </p:cNvGrpSpPr>
            <p:nvPr/>
          </p:nvGrpSpPr>
          <p:grpSpPr bwMode="auto">
            <a:xfrm>
              <a:off x="3886200" y="2857501"/>
              <a:ext cx="91679" cy="408385"/>
              <a:chOff x="3744" y="830"/>
              <a:chExt cx="183" cy="644"/>
            </a:xfrm>
          </p:grpSpPr>
          <p:grpSp>
            <p:nvGrpSpPr>
              <p:cNvPr id="105655" name="Group 53"/>
              <p:cNvGrpSpPr>
                <a:grpSpLocks noChangeAspect="1"/>
              </p:cNvGrpSpPr>
              <p:nvPr/>
            </p:nvGrpSpPr>
            <p:grpSpPr bwMode="auto">
              <a:xfrm>
                <a:off x="3744" y="830"/>
                <a:ext cx="179" cy="82"/>
                <a:chOff x="3731" y="950"/>
                <a:chExt cx="232" cy="106"/>
              </a:xfrm>
            </p:grpSpPr>
            <p:sp>
              <p:nvSpPr>
                <p:cNvPr id="105668" name="Rectangl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69" name="Freeform 55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56" name="Group 56"/>
              <p:cNvGrpSpPr>
                <a:grpSpLocks noChangeAspect="1"/>
              </p:cNvGrpSpPr>
              <p:nvPr/>
            </p:nvGrpSpPr>
            <p:grpSpPr bwMode="auto">
              <a:xfrm>
                <a:off x="3744" y="970"/>
                <a:ext cx="179" cy="82"/>
                <a:chOff x="3731" y="950"/>
                <a:chExt cx="232" cy="106"/>
              </a:xfrm>
            </p:grpSpPr>
            <p:sp>
              <p:nvSpPr>
                <p:cNvPr id="105666" name="Rectangl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67" name="Freeform 58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57" name="Group 59"/>
              <p:cNvGrpSpPr>
                <a:grpSpLocks noChangeAspect="1"/>
              </p:cNvGrpSpPr>
              <p:nvPr/>
            </p:nvGrpSpPr>
            <p:grpSpPr bwMode="auto">
              <a:xfrm>
                <a:off x="3748" y="1111"/>
                <a:ext cx="179" cy="82"/>
                <a:chOff x="3731" y="950"/>
                <a:chExt cx="232" cy="106"/>
              </a:xfrm>
            </p:grpSpPr>
            <p:sp>
              <p:nvSpPr>
                <p:cNvPr id="105664" name="Rectangle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65" name="Freeform 61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58" name="Group 62"/>
              <p:cNvGrpSpPr>
                <a:grpSpLocks noChangeAspect="1"/>
              </p:cNvGrpSpPr>
              <p:nvPr/>
            </p:nvGrpSpPr>
            <p:grpSpPr bwMode="auto">
              <a:xfrm>
                <a:off x="3744" y="1251"/>
                <a:ext cx="179" cy="82"/>
                <a:chOff x="3731" y="950"/>
                <a:chExt cx="232" cy="106"/>
              </a:xfrm>
            </p:grpSpPr>
            <p:sp>
              <p:nvSpPr>
                <p:cNvPr id="105662" name="Rectangle 63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63" name="Freeform 64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59" name="Group 65"/>
              <p:cNvGrpSpPr>
                <a:grpSpLocks noChangeAspect="1"/>
              </p:cNvGrpSpPr>
              <p:nvPr/>
            </p:nvGrpSpPr>
            <p:grpSpPr bwMode="auto">
              <a:xfrm>
                <a:off x="3744" y="1392"/>
                <a:ext cx="179" cy="82"/>
                <a:chOff x="3731" y="950"/>
                <a:chExt cx="232" cy="106"/>
              </a:xfrm>
            </p:grpSpPr>
            <p:sp>
              <p:nvSpPr>
                <p:cNvPr id="105660" name="Rectangl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61" name="Freeform 67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0" name="Group 68"/>
            <p:cNvGrpSpPr>
              <a:grpSpLocks noChangeAspect="1"/>
            </p:cNvGrpSpPr>
            <p:nvPr/>
          </p:nvGrpSpPr>
          <p:grpSpPr bwMode="auto">
            <a:xfrm>
              <a:off x="5534026" y="2852737"/>
              <a:ext cx="108347" cy="404813"/>
              <a:chOff x="1839" y="830"/>
              <a:chExt cx="213" cy="649"/>
            </a:xfrm>
          </p:grpSpPr>
          <p:grpSp>
            <p:nvGrpSpPr>
              <p:cNvPr id="105640" name="Group 69"/>
              <p:cNvGrpSpPr>
                <a:grpSpLocks noChangeAspect="1"/>
              </p:cNvGrpSpPr>
              <p:nvPr/>
            </p:nvGrpSpPr>
            <p:grpSpPr bwMode="auto">
              <a:xfrm>
                <a:off x="1849" y="830"/>
                <a:ext cx="203" cy="82"/>
                <a:chOff x="1849" y="864"/>
                <a:chExt cx="203" cy="82"/>
              </a:xfrm>
            </p:grpSpPr>
            <p:sp>
              <p:nvSpPr>
                <p:cNvPr id="105653" name="Freeform 70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54" name="Rectangl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41" name="Group 72"/>
              <p:cNvGrpSpPr>
                <a:grpSpLocks noChangeAspect="1"/>
              </p:cNvGrpSpPr>
              <p:nvPr/>
            </p:nvGrpSpPr>
            <p:grpSpPr bwMode="auto">
              <a:xfrm>
                <a:off x="1842" y="981"/>
                <a:ext cx="203" cy="82"/>
                <a:chOff x="1849" y="864"/>
                <a:chExt cx="203" cy="82"/>
              </a:xfrm>
            </p:grpSpPr>
            <p:sp>
              <p:nvSpPr>
                <p:cNvPr id="105651" name="Freeform 73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52" name="Rectangle 74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42" name="Group 75"/>
              <p:cNvGrpSpPr>
                <a:grpSpLocks noChangeAspect="1"/>
              </p:cNvGrpSpPr>
              <p:nvPr/>
            </p:nvGrpSpPr>
            <p:grpSpPr bwMode="auto">
              <a:xfrm>
                <a:off x="1842" y="1262"/>
                <a:ext cx="203" cy="82"/>
                <a:chOff x="1849" y="864"/>
                <a:chExt cx="203" cy="82"/>
              </a:xfrm>
            </p:grpSpPr>
            <p:sp>
              <p:nvSpPr>
                <p:cNvPr id="105649" name="Freeform 76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50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43" name="Group 78"/>
              <p:cNvGrpSpPr>
                <a:grpSpLocks noChangeAspect="1"/>
              </p:cNvGrpSpPr>
              <p:nvPr/>
            </p:nvGrpSpPr>
            <p:grpSpPr bwMode="auto">
              <a:xfrm>
                <a:off x="1843" y="1397"/>
                <a:ext cx="203" cy="82"/>
                <a:chOff x="1849" y="864"/>
                <a:chExt cx="203" cy="82"/>
              </a:xfrm>
            </p:grpSpPr>
            <p:sp>
              <p:nvSpPr>
                <p:cNvPr id="105647" name="Freeform 79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48" name="Rectangle 80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44" name="Group 81"/>
              <p:cNvGrpSpPr>
                <a:grpSpLocks noChangeAspect="1"/>
              </p:cNvGrpSpPr>
              <p:nvPr/>
            </p:nvGrpSpPr>
            <p:grpSpPr bwMode="auto">
              <a:xfrm>
                <a:off x="1839" y="1118"/>
                <a:ext cx="203" cy="82"/>
                <a:chOff x="1849" y="864"/>
                <a:chExt cx="203" cy="82"/>
              </a:xfrm>
            </p:grpSpPr>
            <p:sp>
              <p:nvSpPr>
                <p:cNvPr id="105645" name="Freeform 82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46" name="Rectangl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1" name="Group 84"/>
            <p:cNvGrpSpPr>
              <a:grpSpLocks noChangeAspect="1"/>
            </p:cNvGrpSpPr>
            <p:nvPr/>
          </p:nvGrpSpPr>
          <p:grpSpPr bwMode="auto">
            <a:xfrm>
              <a:off x="6959205" y="2849166"/>
              <a:ext cx="91678" cy="408384"/>
              <a:chOff x="3744" y="830"/>
              <a:chExt cx="183" cy="644"/>
            </a:xfrm>
          </p:grpSpPr>
          <p:grpSp>
            <p:nvGrpSpPr>
              <p:cNvPr id="105625" name="Group 85"/>
              <p:cNvGrpSpPr>
                <a:grpSpLocks noChangeAspect="1"/>
              </p:cNvGrpSpPr>
              <p:nvPr/>
            </p:nvGrpSpPr>
            <p:grpSpPr bwMode="auto">
              <a:xfrm>
                <a:off x="3744" y="830"/>
                <a:ext cx="179" cy="82"/>
                <a:chOff x="3731" y="950"/>
                <a:chExt cx="232" cy="106"/>
              </a:xfrm>
            </p:grpSpPr>
            <p:sp>
              <p:nvSpPr>
                <p:cNvPr id="105638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39" name="Freeform 87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26" name="Group 88"/>
              <p:cNvGrpSpPr>
                <a:grpSpLocks noChangeAspect="1"/>
              </p:cNvGrpSpPr>
              <p:nvPr/>
            </p:nvGrpSpPr>
            <p:grpSpPr bwMode="auto">
              <a:xfrm>
                <a:off x="3744" y="970"/>
                <a:ext cx="179" cy="82"/>
                <a:chOff x="3731" y="950"/>
                <a:chExt cx="232" cy="106"/>
              </a:xfrm>
            </p:grpSpPr>
            <p:sp>
              <p:nvSpPr>
                <p:cNvPr id="105636" name="Rectangl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37" name="Freeform 90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27" name="Group 91"/>
              <p:cNvGrpSpPr>
                <a:grpSpLocks noChangeAspect="1"/>
              </p:cNvGrpSpPr>
              <p:nvPr/>
            </p:nvGrpSpPr>
            <p:grpSpPr bwMode="auto">
              <a:xfrm>
                <a:off x="3748" y="1111"/>
                <a:ext cx="179" cy="82"/>
                <a:chOff x="3731" y="950"/>
                <a:chExt cx="232" cy="106"/>
              </a:xfrm>
            </p:grpSpPr>
            <p:sp>
              <p:nvSpPr>
                <p:cNvPr id="105634" name="Rectangl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35" name="Freeform 93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28" name="Group 94"/>
              <p:cNvGrpSpPr>
                <a:grpSpLocks noChangeAspect="1"/>
              </p:cNvGrpSpPr>
              <p:nvPr/>
            </p:nvGrpSpPr>
            <p:grpSpPr bwMode="auto">
              <a:xfrm>
                <a:off x="3744" y="1251"/>
                <a:ext cx="179" cy="82"/>
                <a:chOff x="3731" y="950"/>
                <a:chExt cx="232" cy="106"/>
              </a:xfrm>
            </p:grpSpPr>
            <p:sp>
              <p:nvSpPr>
                <p:cNvPr id="105632" name="Rectangl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33" name="Freeform 96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29" name="Group 97"/>
              <p:cNvGrpSpPr>
                <a:grpSpLocks noChangeAspect="1"/>
              </p:cNvGrpSpPr>
              <p:nvPr/>
            </p:nvGrpSpPr>
            <p:grpSpPr bwMode="auto">
              <a:xfrm>
                <a:off x="3744" y="1392"/>
                <a:ext cx="179" cy="82"/>
                <a:chOff x="3731" y="950"/>
                <a:chExt cx="232" cy="106"/>
              </a:xfrm>
            </p:grpSpPr>
            <p:sp>
              <p:nvSpPr>
                <p:cNvPr id="105630" name="Rectangl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31" name="Freeform 99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2" name="Group 100"/>
            <p:cNvGrpSpPr>
              <a:grpSpLocks noChangeAspect="1"/>
            </p:cNvGrpSpPr>
            <p:nvPr/>
          </p:nvGrpSpPr>
          <p:grpSpPr bwMode="auto">
            <a:xfrm>
              <a:off x="1476376" y="3604022"/>
              <a:ext cx="108347" cy="404813"/>
              <a:chOff x="1839" y="830"/>
              <a:chExt cx="213" cy="649"/>
            </a:xfrm>
          </p:grpSpPr>
          <p:grpSp>
            <p:nvGrpSpPr>
              <p:cNvPr id="105610" name="Group 101"/>
              <p:cNvGrpSpPr>
                <a:grpSpLocks noChangeAspect="1"/>
              </p:cNvGrpSpPr>
              <p:nvPr/>
            </p:nvGrpSpPr>
            <p:grpSpPr bwMode="auto">
              <a:xfrm>
                <a:off x="1849" y="830"/>
                <a:ext cx="203" cy="82"/>
                <a:chOff x="1849" y="864"/>
                <a:chExt cx="203" cy="82"/>
              </a:xfrm>
            </p:grpSpPr>
            <p:sp>
              <p:nvSpPr>
                <p:cNvPr id="105623" name="Freeform 102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24" name="Rectangle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11" name="Group 104"/>
              <p:cNvGrpSpPr>
                <a:grpSpLocks noChangeAspect="1"/>
              </p:cNvGrpSpPr>
              <p:nvPr/>
            </p:nvGrpSpPr>
            <p:grpSpPr bwMode="auto">
              <a:xfrm>
                <a:off x="1842" y="981"/>
                <a:ext cx="203" cy="82"/>
                <a:chOff x="1849" y="864"/>
                <a:chExt cx="203" cy="82"/>
              </a:xfrm>
            </p:grpSpPr>
            <p:sp>
              <p:nvSpPr>
                <p:cNvPr id="105621" name="Freeform 105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22" name="Rectangle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12" name="Group 107"/>
              <p:cNvGrpSpPr>
                <a:grpSpLocks noChangeAspect="1"/>
              </p:cNvGrpSpPr>
              <p:nvPr/>
            </p:nvGrpSpPr>
            <p:grpSpPr bwMode="auto">
              <a:xfrm>
                <a:off x="1842" y="1262"/>
                <a:ext cx="203" cy="82"/>
                <a:chOff x="1849" y="864"/>
                <a:chExt cx="203" cy="82"/>
              </a:xfrm>
            </p:grpSpPr>
            <p:sp>
              <p:nvSpPr>
                <p:cNvPr id="105619" name="Freeform 108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20" name="Rectangle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13" name="Group 110"/>
              <p:cNvGrpSpPr>
                <a:grpSpLocks noChangeAspect="1"/>
              </p:cNvGrpSpPr>
              <p:nvPr/>
            </p:nvGrpSpPr>
            <p:grpSpPr bwMode="auto">
              <a:xfrm>
                <a:off x="1843" y="1397"/>
                <a:ext cx="203" cy="82"/>
                <a:chOff x="1849" y="864"/>
                <a:chExt cx="203" cy="82"/>
              </a:xfrm>
            </p:grpSpPr>
            <p:sp>
              <p:nvSpPr>
                <p:cNvPr id="105617" name="Freeform 111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18" name="Rectangle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614" name="Group 113"/>
              <p:cNvGrpSpPr>
                <a:grpSpLocks noChangeAspect="1"/>
              </p:cNvGrpSpPr>
              <p:nvPr/>
            </p:nvGrpSpPr>
            <p:grpSpPr bwMode="auto">
              <a:xfrm>
                <a:off x="1839" y="1118"/>
                <a:ext cx="203" cy="82"/>
                <a:chOff x="1849" y="864"/>
                <a:chExt cx="203" cy="82"/>
              </a:xfrm>
            </p:grpSpPr>
            <p:sp>
              <p:nvSpPr>
                <p:cNvPr id="105615" name="Freeform 114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16" name="Rectangle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3" name="Group 116"/>
            <p:cNvGrpSpPr>
              <a:grpSpLocks noChangeAspect="1"/>
            </p:cNvGrpSpPr>
            <p:nvPr/>
          </p:nvGrpSpPr>
          <p:grpSpPr bwMode="auto">
            <a:xfrm>
              <a:off x="2768205" y="3600451"/>
              <a:ext cx="91678" cy="408385"/>
              <a:chOff x="3744" y="830"/>
              <a:chExt cx="183" cy="644"/>
            </a:xfrm>
          </p:grpSpPr>
          <p:grpSp>
            <p:nvGrpSpPr>
              <p:cNvPr id="105595" name="Group 117"/>
              <p:cNvGrpSpPr>
                <a:grpSpLocks noChangeAspect="1"/>
              </p:cNvGrpSpPr>
              <p:nvPr/>
            </p:nvGrpSpPr>
            <p:grpSpPr bwMode="auto">
              <a:xfrm>
                <a:off x="3744" y="830"/>
                <a:ext cx="179" cy="82"/>
                <a:chOff x="3731" y="950"/>
                <a:chExt cx="232" cy="106"/>
              </a:xfrm>
            </p:grpSpPr>
            <p:sp>
              <p:nvSpPr>
                <p:cNvPr id="105608" name="Rectangle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09" name="Freeform 119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96" name="Group 120"/>
              <p:cNvGrpSpPr>
                <a:grpSpLocks noChangeAspect="1"/>
              </p:cNvGrpSpPr>
              <p:nvPr/>
            </p:nvGrpSpPr>
            <p:grpSpPr bwMode="auto">
              <a:xfrm>
                <a:off x="3744" y="970"/>
                <a:ext cx="179" cy="82"/>
                <a:chOff x="3731" y="950"/>
                <a:chExt cx="232" cy="106"/>
              </a:xfrm>
            </p:grpSpPr>
            <p:sp>
              <p:nvSpPr>
                <p:cNvPr id="105606" name="Rectangle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07" name="Freeform 122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97" name="Group 123"/>
              <p:cNvGrpSpPr>
                <a:grpSpLocks noChangeAspect="1"/>
              </p:cNvGrpSpPr>
              <p:nvPr/>
            </p:nvGrpSpPr>
            <p:grpSpPr bwMode="auto">
              <a:xfrm>
                <a:off x="3748" y="1111"/>
                <a:ext cx="179" cy="82"/>
                <a:chOff x="3731" y="950"/>
                <a:chExt cx="232" cy="106"/>
              </a:xfrm>
            </p:grpSpPr>
            <p:sp>
              <p:nvSpPr>
                <p:cNvPr id="105604" name="Rectangle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05" name="Freeform 125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98" name="Group 126"/>
              <p:cNvGrpSpPr>
                <a:grpSpLocks noChangeAspect="1"/>
              </p:cNvGrpSpPr>
              <p:nvPr/>
            </p:nvGrpSpPr>
            <p:grpSpPr bwMode="auto">
              <a:xfrm>
                <a:off x="3744" y="1251"/>
                <a:ext cx="179" cy="82"/>
                <a:chOff x="3731" y="950"/>
                <a:chExt cx="232" cy="106"/>
              </a:xfrm>
            </p:grpSpPr>
            <p:sp>
              <p:nvSpPr>
                <p:cNvPr id="105602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03" name="Freeform 128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99" name="Group 129"/>
              <p:cNvGrpSpPr>
                <a:grpSpLocks noChangeAspect="1"/>
              </p:cNvGrpSpPr>
              <p:nvPr/>
            </p:nvGrpSpPr>
            <p:grpSpPr bwMode="auto">
              <a:xfrm>
                <a:off x="3744" y="1392"/>
                <a:ext cx="179" cy="82"/>
                <a:chOff x="3731" y="950"/>
                <a:chExt cx="232" cy="106"/>
              </a:xfrm>
            </p:grpSpPr>
            <p:sp>
              <p:nvSpPr>
                <p:cNvPr id="105600" name="Rectangle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601" name="Freeform 131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4" name="Group 132"/>
            <p:cNvGrpSpPr>
              <a:grpSpLocks noChangeAspect="1"/>
            </p:cNvGrpSpPr>
            <p:nvPr/>
          </p:nvGrpSpPr>
          <p:grpSpPr bwMode="auto">
            <a:xfrm>
              <a:off x="2914651" y="3604022"/>
              <a:ext cx="108347" cy="404813"/>
              <a:chOff x="1839" y="830"/>
              <a:chExt cx="213" cy="649"/>
            </a:xfrm>
          </p:grpSpPr>
          <p:grpSp>
            <p:nvGrpSpPr>
              <p:cNvPr id="105580" name="Group 133"/>
              <p:cNvGrpSpPr>
                <a:grpSpLocks noChangeAspect="1"/>
              </p:cNvGrpSpPr>
              <p:nvPr/>
            </p:nvGrpSpPr>
            <p:grpSpPr bwMode="auto">
              <a:xfrm>
                <a:off x="1849" y="830"/>
                <a:ext cx="203" cy="82"/>
                <a:chOff x="1849" y="864"/>
                <a:chExt cx="203" cy="82"/>
              </a:xfrm>
            </p:grpSpPr>
            <p:sp>
              <p:nvSpPr>
                <p:cNvPr id="105593" name="Freeform 134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94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81" name="Group 136"/>
              <p:cNvGrpSpPr>
                <a:grpSpLocks noChangeAspect="1"/>
              </p:cNvGrpSpPr>
              <p:nvPr/>
            </p:nvGrpSpPr>
            <p:grpSpPr bwMode="auto">
              <a:xfrm>
                <a:off x="1842" y="981"/>
                <a:ext cx="203" cy="82"/>
                <a:chOff x="1849" y="864"/>
                <a:chExt cx="203" cy="82"/>
              </a:xfrm>
            </p:grpSpPr>
            <p:sp>
              <p:nvSpPr>
                <p:cNvPr id="105591" name="Freeform 137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92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82" name="Group 139"/>
              <p:cNvGrpSpPr>
                <a:grpSpLocks noChangeAspect="1"/>
              </p:cNvGrpSpPr>
              <p:nvPr/>
            </p:nvGrpSpPr>
            <p:grpSpPr bwMode="auto">
              <a:xfrm>
                <a:off x="1842" y="1262"/>
                <a:ext cx="203" cy="82"/>
                <a:chOff x="1849" y="864"/>
                <a:chExt cx="203" cy="82"/>
              </a:xfrm>
            </p:grpSpPr>
            <p:sp>
              <p:nvSpPr>
                <p:cNvPr id="105589" name="Freeform 140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90" name="Rectangle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83" name="Group 142"/>
              <p:cNvGrpSpPr>
                <a:grpSpLocks noChangeAspect="1"/>
              </p:cNvGrpSpPr>
              <p:nvPr/>
            </p:nvGrpSpPr>
            <p:grpSpPr bwMode="auto">
              <a:xfrm>
                <a:off x="1843" y="1397"/>
                <a:ext cx="203" cy="82"/>
                <a:chOff x="1849" y="864"/>
                <a:chExt cx="203" cy="82"/>
              </a:xfrm>
            </p:grpSpPr>
            <p:sp>
              <p:nvSpPr>
                <p:cNvPr id="105587" name="Freeform 143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88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84" name="Group 145"/>
              <p:cNvGrpSpPr>
                <a:grpSpLocks noChangeAspect="1"/>
              </p:cNvGrpSpPr>
              <p:nvPr/>
            </p:nvGrpSpPr>
            <p:grpSpPr bwMode="auto">
              <a:xfrm>
                <a:off x="1839" y="1118"/>
                <a:ext cx="203" cy="82"/>
                <a:chOff x="1849" y="864"/>
                <a:chExt cx="203" cy="82"/>
              </a:xfrm>
            </p:grpSpPr>
            <p:sp>
              <p:nvSpPr>
                <p:cNvPr id="105585" name="Freeform 146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86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5" name="Group 148"/>
            <p:cNvGrpSpPr>
              <a:grpSpLocks noChangeAspect="1"/>
            </p:cNvGrpSpPr>
            <p:nvPr/>
          </p:nvGrpSpPr>
          <p:grpSpPr bwMode="auto">
            <a:xfrm>
              <a:off x="4206480" y="3600451"/>
              <a:ext cx="91678" cy="408385"/>
              <a:chOff x="3744" y="830"/>
              <a:chExt cx="183" cy="644"/>
            </a:xfrm>
          </p:grpSpPr>
          <p:grpSp>
            <p:nvGrpSpPr>
              <p:cNvPr id="105565" name="Group 149"/>
              <p:cNvGrpSpPr>
                <a:grpSpLocks noChangeAspect="1"/>
              </p:cNvGrpSpPr>
              <p:nvPr/>
            </p:nvGrpSpPr>
            <p:grpSpPr bwMode="auto">
              <a:xfrm>
                <a:off x="3744" y="830"/>
                <a:ext cx="179" cy="82"/>
                <a:chOff x="3731" y="950"/>
                <a:chExt cx="232" cy="106"/>
              </a:xfrm>
            </p:grpSpPr>
            <p:sp>
              <p:nvSpPr>
                <p:cNvPr id="105578" name="Rectangle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79" name="Freeform 151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66" name="Group 152"/>
              <p:cNvGrpSpPr>
                <a:grpSpLocks noChangeAspect="1"/>
              </p:cNvGrpSpPr>
              <p:nvPr/>
            </p:nvGrpSpPr>
            <p:grpSpPr bwMode="auto">
              <a:xfrm>
                <a:off x="3744" y="970"/>
                <a:ext cx="179" cy="82"/>
                <a:chOff x="3731" y="950"/>
                <a:chExt cx="232" cy="106"/>
              </a:xfrm>
            </p:grpSpPr>
            <p:sp>
              <p:nvSpPr>
                <p:cNvPr id="105576" name="Rectangle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77" name="Freeform 154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67" name="Group 155"/>
              <p:cNvGrpSpPr>
                <a:grpSpLocks noChangeAspect="1"/>
              </p:cNvGrpSpPr>
              <p:nvPr/>
            </p:nvGrpSpPr>
            <p:grpSpPr bwMode="auto">
              <a:xfrm>
                <a:off x="3748" y="1111"/>
                <a:ext cx="179" cy="82"/>
                <a:chOff x="3731" y="950"/>
                <a:chExt cx="232" cy="106"/>
              </a:xfrm>
            </p:grpSpPr>
            <p:sp>
              <p:nvSpPr>
                <p:cNvPr id="105574" name="Rectangle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75" name="Freeform 157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68" name="Group 158"/>
              <p:cNvGrpSpPr>
                <a:grpSpLocks noChangeAspect="1"/>
              </p:cNvGrpSpPr>
              <p:nvPr/>
            </p:nvGrpSpPr>
            <p:grpSpPr bwMode="auto">
              <a:xfrm>
                <a:off x="3744" y="1251"/>
                <a:ext cx="179" cy="82"/>
                <a:chOff x="3731" y="950"/>
                <a:chExt cx="232" cy="106"/>
              </a:xfrm>
            </p:grpSpPr>
            <p:sp>
              <p:nvSpPr>
                <p:cNvPr id="105572" name="Rectangle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73" name="Freeform 160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69" name="Group 161"/>
              <p:cNvGrpSpPr>
                <a:grpSpLocks noChangeAspect="1"/>
              </p:cNvGrpSpPr>
              <p:nvPr/>
            </p:nvGrpSpPr>
            <p:grpSpPr bwMode="auto">
              <a:xfrm>
                <a:off x="3744" y="1392"/>
                <a:ext cx="179" cy="82"/>
                <a:chOff x="3731" y="950"/>
                <a:chExt cx="232" cy="106"/>
              </a:xfrm>
            </p:grpSpPr>
            <p:sp>
              <p:nvSpPr>
                <p:cNvPr id="105570" name="Rectangle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71" name="Freeform 163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6" name="Group 164"/>
            <p:cNvGrpSpPr>
              <a:grpSpLocks noChangeAspect="1"/>
            </p:cNvGrpSpPr>
            <p:nvPr/>
          </p:nvGrpSpPr>
          <p:grpSpPr bwMode="auto">
            <a:xfrm>
              <a:off x="4788695" y="3604022"/>
              <a:ext cx="108347" cy="404813"/>
              <a:chOff x="1839" y="830"/>
              <a:chExt cx="213" cy="649"/>
            </a:xfrm>
          </p:grpSpPr>
          <p:grpSp>
            <p:nvGrpSpPr>
              <p:cNvPr id="105550" name="Group 165"/>
              <p:cNvGrpSpPr>
                <a:grpSpLocks noChangeAspect="1"/>
              </p:cNvGrpSpPr>
              <p:nvPr/>
            </p:nvGrpSpPr>
            <p:grpSpPr bwMode="auto">
              <a:xfrm>
                <a:off x="1849" y="830"/>
                <a:ext cx="203" cy="82"/>
                <a:chOff x="1849" y="864"/>
                <a:chExt cx="203" cy="82"/>
              </a:xfrm>
            </p:grpSpPr>
            <p:sp>
              <p:nvSpPr>
                <p:cNvPr id="105563" name="Freeform 166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64" name="Rectangle 167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51" name="Group 168"/>
              <p:cNvGrpSpPr>
                <a:grpSpLocks noChangeAspect="1"/>
              </p:cNvGrpSpPr>
              <p:nvPr/>
            </p:nvGrpSpPr>
            <p:grpSpPr bwMode="auto">
              <a:xfrm>
                <a:off x="1842" y="981"/>
                <a:ext cx="203" cy="82"/>
                <a:chOff x="1849" y="864"/>
                <a:chExt cx="203" cy="82"/>
              </a:xfrm>
            </p:grpSpPr>
            <p:sp>
              <p:nvSpPr>
                <p:cNvPr id="105561" name="Freeform 169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62" name="Rectangle 170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52" name="Group 171"/>
              <p:cNvGrpSpPr>
                <a:grpSpLocks noChangeAspect="1"/>
              </p:cNvGrpSpPr>
              <p:nvPr/>
            </p:nvGrpSpPr>
            <p:grpSpPr bwMode="auto">
              <a:xfrm>
                <a:off x="1842" y="1262"/>
                <a:ext cx="203" cy="82"/>
                <a:chOff x="1849" y="864"/>
                <a:chExt cx="203" cy="82"/>
              </a:xfrm>
            </p:grpSpPr>
            <p:sp>
              <p:nvSpPr>
                <p:cNvPr id="105559" name="Freeform 172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60" name="Rectangle 173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53" name="Group 174"/>
              <p:cNvGrpSpPr>
                <a:grpSpLocks noChangeAspect="1"/>
              </p:cNvGrpSpPr>
              <p:nvPr/>
            </p:nvGrpSpPr>
            <p:grpSpPr bwMode="auto">
              <a:xfrm>
                <a:off x="1843" y="1397"/>
                <a:ext cx="203" cy="82"/>
                <a:chOff x="1849" y="864"/>
                <a:chExt cx="203" cy="82"/>
              </a:xfrm>
            </p:grpSpPr>
            <p:sp>
              <p:nvSpPr>
                <p:cNvPr id="105557" name="Freeform 175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58" name="Rectangle 176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54" name="Group 177"/>
              <p:cNvGrpSpPr>
                <a:grpSpLocks noChangeAspect="1"/>
              </p:cNvGrpSpPr>
              <p:nvPr/>
            </p:nvGrpSpPr>
            <p:grpSpPr bwMode="auto">
              <a:xfrm>
                <a:off x="1839" y="1118"/>
                <a:ext cx="203" cy="82"/>
                <a:chOff x="1849" y="864"/>
                <a:chExt cx="203" cy="82"/>
              </a:xfrm>
            </p:grpSpPr>
            <p:sp>
              <p:nvSpPr>
                <p:cNvPr id="105555" name="Freeform 178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56" name="Rectangle 179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7" name="Group 180"/>
            <p:cNvGrpSpPr>
              <a:grpSpLocks noChangeAspect="1"/>
            </p:cNvGrpSpPr>
            <p:nvPr/>
          </p:nvGrpSpPr>
          <p:grpSpPr bwMode="auto">
            <a:xfrm>
              <a:off x="6080523" y="3600451"/>
              <a:ext cx="91678" cy="408385"/>
              <a:chOff x="3744" y="830"/>
              <a:chExt cx="183" cy="644"/>
            </a:xfrm>
          </p:grpSpPr>
          <p:grpSp>
            <p:nvGrpSpPr>
              <p:cNvPr id="105535" name="Group 181"/>
              <p:cNvGrpSpPr>
                <a:grpSpLocks noChangeAspect="1"/>
              </p:cNvGrpSpPr>
              <p:nvPr/>
            </p:nvGrpSpPr>
            <p:grpSpPr bwMode="auto">
              <a:xfrm>
                <a:off x="3744" y="830"/>
                <a:ext cx="179" cy="82"/>
                <a:chOff x="3731" y="950"/>
                <a:chExt cx="232" cy="106"/>
              </a:xfrm>
            </p:grpSpPr>
            <p:sp>
              <p:nvSpPr>
                <p:cNvPr id="105548" name="Rectangle 182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49" name="Freeform 183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36" name="Group 184"/>
              <p:cNvGrpSpPr>
                <a:grpSpLocks noChangeAspect="1"/>
              </p:cNvGrpSpPr>
              <p:nvPr/>
            </p:nvGrpSpPr>
            <p:grpSpPr bwMode="auto">
              <a:xfrm>
                <a:off x="3744" y="970"/>
                <a:ext cx="179" cy="82"/>
                <a:chOff x="3731" y="950"/>
                <a:chExt cx="232" cy="106"/>
              </a:xfrm>
            </p:grpSpPr>
            <p:sp>
              <p:nvSpPr>
                <p:cNvPr id="105546" name="Rectangle 185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47" name="Freeform 186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37" name="Group 187"/>
              <p:cNvGrpSpPr>
                <a:grpSpLocks noChangeAspect="1"/>
              </p:cNvGrpSpPr>
              <p:nvPr/>
            </p:nvGrpSpPr>
            <p:grpSpPr bwMode="auto">
              <a:xfrm>
                <a:off x="3748" y="1111"/>
                <a:ext cx="179" cy="82"/>
                <a:chOff x="3731" y="950"/>
                <a:chExt cx="232" cy="106"/>
              </a:xfrm>
            </p:grpSpPr>
            <p:sp>
              <p:nvSpPr>
                <p:cNvPr id="105544" name="Rectangle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45" name="Freeform 189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38" name="Group 190"/>
              <p:cNvGrpSpPr>
                <a:grpSpLocks noChangeAspect="1"/>
              </p:cNvGrpSpPr>
              <p:nvPr/>
            </p:nvGrpSpPr>
            <p:grpSpPr bwMode="auto">
              <a:xfrm>
                <a:off x="3744" y="1251"/>
                <a:ext cx="179" cy="82"/>
                <a:chOff x="3731" y="950"/>
                <a:chExt cx="232" cy="106"/>
              </a:xfrm>
            </p:grpSpPr>
            <p:sp>
              <p:nvSpPr>
                <p:cNvPr id="105542" name="Rectangle 191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43" name="Freeform 192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39" name="Group 193"/>
              <p:cNvGrpSpPr>
                <a:grpSpLocks noChangeAspect="1"/>
              </p:cNvGrpSpPr>
              <p:nvPr/>
            </p:nvGrpSpPr>
            <p:grpSpPr bwMode="auto">
              <a:xfrm>
                <a:off x="3744" y="1392"/>
                <a:ext cx="179" cy="82"/>
                <a:chOff x="3731" y="950"/>
                <a:chExt cx="232" cy="106"/>
              </a:xfrm>
            </p:grpSpPr>
            <p:sp>
              <p:nvSpPr>
                <p:cNvPr id="105540" name="Rectangle 194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41" name="Freeform 195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8" name="Group 196"/>
            <p:cNvGrpSpPr>
              <a:grpSpLocks noChangeAspect="1"/>
            </p:cNvGrpSpPr>
            <p:nvPr/>
          </p:nvGrpSpPr>
          <p:grpSpPr bwMode="auto">
            <a:xfrm>
              <a:off x="6315076" y="3604022"/>
              <a:ext cx="108347" cy="404813"/>
              <a:chOff x="1839" y="830"/>
              <a:chExt cx="213" cy="649"/>
            </a:xfrm>
          </p:grpSpPr>
          <p:grpSp>
            <p:nvGrpSpPr>
              <p:cNvPr id="105520" name="Group 197"/>
              <p:cNvGrpSpPr>
                <a:grpSpLocks noChangeAspect="1"/>
              </p:cNvGrpSpPr>
              <p:nvPr/>
            </p:nvGrpSpPr>
            <p:grpSpPr bwMode="auto">
              <a:xfrm>
                <a:off x="1849" y="830"/>
                <a:ext cx="203" cy="82"/>
                <a:chOff x="1849" y="864"/>
                <a:chExt cx="203" cy="82"/>
              </a:xfrm>
            </p:grpSpPr>
            <p:sp>
              <p:nvSpPr>
                <p:cNvPr id="105533" name="Freeform 198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34" name="Rectangle 199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21" name="Group 200"/>
              <p:cNvGrpSpPr>
                <a:grpSpLocks noChangeAspect="1"/>
              </p:cNvGrpSpPr>
              <p:nvPr/>
            </p:nvGrpSpPr>
            <p:grpSpPr bwMode="auto">
              <a:xfrm>
                <a:off x="1842" y="981"/>
                <a:ext cx="203" cy="82"/>
                <a:chOff x="1849" y="864"/>
                <a:chExt cx="203" cy="82"/>
              </a:xfrm>
            </p:grpSpPr>
            <p:sp>
              <p:nvSpPr>
                <p:cNvPr id="105531" name="Freeform 201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32" name="Rectangle 202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22" name="Group 203"/>
              <p:cNvGrpSpPr>
                <a:grpSpLocks noChangeAspect="1"/>
              </p:cNvGrpSpPr>
              <p:nvPr/>
            </p:nvGrpSpPr>
            <p:grpSpPr bwMode="auto">
              <a:xfrm>
                <a:off x="1842" y="1262"/>
                <a:ext cx="203" cy="82"/>
                <a:chOff x="1849" y="864"/>
                <a:chExt cx="203" cy="82"/>
              </a:xfrm>
            </p:grpSpPr>
            <p:sp>
              <p:nvSpPr>
                <p:cNvPr id="105529" name="Freeform 204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30" name="Rectangle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23" name="Group 206"/>
              <p:cNvGrpSpPr>
                <a:grpSpLocks noChangeAspect="1"/>
              </p:cNvGrpSpPr>
              <p:nvPr/>
            </p:nvGrpSpPr>
            <p:grpSpPr bwMode="auto">
              <a:xfrm>
                <a:off x="1843" y="1397"/>
                <a:ext cx="203" cy="82"/>
                <a:chOff x="1849" y="864"/>
                <a:chExt cx="203" cy="82"/>
              </a:xfrm>
            </p:grpSpPr>
            <p:sp>
              <p:nvSpPr>
                <p:cNvPr id="105527" name="Freeform 207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28" name="Rectangle 208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24" name="Group 209"/>
              <p:cNvGrpSpPr>
                <a:grpSpLocks noChangeAspect="1"/>
              </p:cNvGrpSpPr>
              <p:nvPr/>
            </p:nvGrpSpPr>
            <p:grpSpPr bwMode="auto">
              <a:xfrm>
                <a:off x="1839" y="1118"/>
                <a:ext cx="203" cy="82"/>
                <a:chOff x="1849" y="864"/>
                <a:chExt cx="203" cy="82"/>
              </a:xfrm>
            </p:grpSpPr>
            <p:sp>
              <p:nvSpPr>
                <p:cNvPr id="105525" name="Freeform 210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26" name="Rectangle 211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grpSp>
          <p:nvGrpSpPr>
            <p:cNvPr id="105489" name="Group 212"/>
            <p:cNvGrpSpPr>
              <a:grpSpLocks noChangeAspect="1"/>
            </p:cNvGrpSpPr>
            <p:nvPr/>
          </p:nvGrpSpPr>
          <p:grpSpPr bwMode="auto">
            <a:xfrm>
              <a:off x="7606905" y="3600451"/>
              <a:ext cx="91678" cy="408385"/>
              <a:chOff x="3744" y="830"/>
              <a:chExt cx="183" cy="644"/>
            </a:xfrm>
          </p:grpSpPr>
          <p:grpSp>
            <p:nvGrpSpPr>
              <p:cNvPr id="105505" name="Group 213"/>
              <p:cNvGrpSpPr>
                <a:grpSpLocks noChangeAspect="1"/>
              </p:cNvGrpSpPr>
              <p:nvPr/>
            </p:nvGrpSpPr>
            <p:grpSpPr bwMode="auto">
              <a:xfrm>
                <a:off x="3744" y="830"/>
                <a:ext cx="179" cy="82"/>
                <a:chOff x="3731" y="950"/>
                <a:chExt cx="232" cy="106"/>
              </a:xfrm>
            </p:grpSpPr>
            <p:sp>
              <p:nvSpPr>
                <p:cNvPr id="105518" name="Rectangle 214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19" name="Freeform 215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06" name="Group 216"/>
              <p:cNvGrpSpPr>
                <a:grpSpLocks noChangeAspect="1"/>
              </p:cNvGrpSpPr>
              <p:nvPr/>
            </p:nvGrpSpPr>
            <p:grpSpPr bwMode="auto">
              <a:xfrm>
                <a:off x="3744" y="970"/>
                <a:ext cx="179" cy="82"/>
                <a:chOff x="3731" y="950"/>
                <a:chExt cx="232" cy="106"/>
              </a:xfrm>
            </p:grpSpPr>
            <p:sp>
              <p:nvSpPr>
                <p:cNvPr id="105516" name="Rectangle 217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17" name="Freeform 218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07" name="Group 219"/>
              <p:cNvGrpSpPr>
                <a:grpSpLocks noChangeAspect="1"/>
              </p:cNvGrpSpPr>
              <p:nvPr/>
            </p:nvGrpSpPr>
            <p:grpSpPr bwMode="auto">
              <a:xfrm>
                <a:off x="3748" y="1111"/>
                <a:ext cx="179" cy="82"/>
                <a:chOff x="3731" y="950"/>
                <a:chExt cx="232" cy="106"/>
              </a:xfrm>
            </p:grpSpPr>
            <p:sp>
              <p:nvSpPr>
                <p:cNvPr id="105514" name="Rectangle 220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15" name="Freeform 221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08" name="Group 222"/>
              <p:cNvGrpSpPr>
                <a:grpSpLocks noChangeAspect="1"/>
              </p:cNvGrpSpPr>
              <p:nvPr/>
            </p:nvGrpSpPr>
            <p:grpSpPr bwMode="auto">
              <a:xfrm>
                <a:off x="3744" y="1251"/>
                <a:ext cx="179" cy="82"/>
                <a:chOff x="3731" y="950"/>
                <a:chExt cx="232" cy="106"/>
              </a:xfrm>
            </p:grpSpPr>
            <p:sp>
              <p:nvSpPr>
                <p:cNvPr id="105512" name="Rectangle 223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13" name="Freeform 224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grpSp>
            <p:nvGrpSpPr>
              <p:cNvPr id="105509" name="Group 225"/>
              <p:cNvGrpSpPr>
                <a:grpSpLocks noChangeAspect="1"/>
              </p:cNvGrpSpPr>
              <p:nvPr/>
            </p:nvGrpSpPr>
            <p:grpSpPr bwMode="auto">
              <a:xfrm>
                <a:off x="3744" y="1392"/>
                <a:ext cx="179" cy="82"/>
                <a:chOff x="3731" y="950"/>
                <a:chExt cx="232" cy="106"/>
              </a:xfrm>
            </p:grpSpPr>
            <p:sp>
              <p:nvSpPr>
                <p:cNvPr id="105510" name="Rectangle 226"/>
                <p:cNvSpPr>
                  <a:spLocks noChangeAspect="1" noChangeArrowheads="1"/>
                </p:cNvSpPr>
                <p:nvPr/>
              </p:nvSpPr>
              <p:spPr bwMode="auto">
                <a:xfrm>
                  <a:off x="3731" y="993"/>
                  <a:ext cx="109" cy="15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11" name="Freeform 227"/>
                <p:cNvSpPr>
                  <a:spLocks noChangeAspect="1"/>
                </p:cNvSpPr>
                <p:nvPr/>
              </p:nvSpPr>
              <p:spPr bwMode="auto">
                <a:xfrm>
                  <a:off x="3888" y="950"/>
                  <a:ext cx="75" cy="106"/>
                </a:xfrm>
                <a:custGeom>
                  <a:avLst/>
                  <a:gdLst>
                    <a:gd name="T0" fmla="*/ 191 w 47"/>
                    <a:gd name="T1" fmla="*/ 341 h 51"/>
                    <a:gd name="T2" fmla="*/ 191 w 47"/>
                    <a:gd name="T3" fmla="*/ 360 h 51"/>
                    <a:gd name="T4" fmla="*/ 184 w 47"/>
                    <a:gd name="T5" fmla="*/ 376 h 51"/>
                    <a:gd name="T6" fmla="*/ 171 w 47"/>
                    <a:gd name="T7" fmla="*/ 405 h 51"/>
                    <a:gd name="T8" fmla="*/ 145 w 47"/>
                    <a:gd name="T9" fmla="*/ 424 h 51"/>
                    <a:gd name="T10" fmla="*/ 124 w 47"/>
                    <a:gd name="T11" fmla="*/ 441 h 51"/>
                    <a:gd name="T12" fmla="*/ 104 w 47"/>
                    <a:gd name="T13" fmla="*/ 457 h 51"/>
                    <a:gd name="T14" fmla="*/ 77 w 47"/>
                    <a:gd name="T15" fmla="*/ 441 h 51"/>
                    <a:gd name="T16" fmla="*/ 48 w 47"/>
                    <a:gd name="T17" fmla="*/ 424 h 51"/>
                    <a:gd name="T18" fmla="*/ 29 w 47"/>
                    <a:gd name="T19" fmla="*/ 385 h 51"/>
                    <a:gd name="T20" fmla="*/ 13 w 47"/>
                    <a:gd name="T21" fmla="*/ 341 h 51"/>
                    <a:gd name="T22" fmla="*/ 5 w 47"/>
                    <a:gd name="T23" fmla="*/ 297 h 51"/>
                    <a:gd name="T24" fmla="*/ 0 w 47"/>
                    <a:gd name="T25" fmla="*/ 233 h 51"/>
                    <a:gd name="T26" fmla="*/ 5 w 47"/>
                    <a:gd name="T27" fmla="*/ 168 h 51"/>
                    <a:gd name="T28" fmla="*/ 21 w 47"/>
                    <a:gd name="T29" fmla="*/ 108 h 51"/>
                    <a:gd name="T30" fmla="*/ 34 w 47"/>
                    <a:gd name="T31" fmla="*/ 64 h 51"/>
                    <a:gd name="T32" fmla="*/ 56 w 47"/>
                    <a:gd name="T33" fmla="*/ 25 h 51"/>
                    <a:gd name="T34" fmla="*/ 86 w 47"/>
                    <a:gd name="T35" fmla="*/ 8 h 51"/>
                    <a:gd name="T36" fmla="*/ 115 w 47"/>
                    <a:gd name="T37" fmla="*/ 0 h 51"/>
                    <a:gd name="T38" fmla="*/ 142 w 47"/>
                    <a:gd name="T39" fmla="*/ 8 h 51"/>
                    <a:gd name="T40" fmla="*/ 155 w 47"/>
                    <a:gd name="T41" fmla="*/ 8 h 51"/>
                    <a:gd name="T42" fmla="*/ 171 w 47"/>
                    <a:gd name="T43" fmla="*/ 25 h 51"/>
                    <a:gd name="T44" fmla="*/ 176 w 47"/>
                    <a:gd name="T45" fmla="*/ 44 h 51"/>
                    <a:gd name="T46" fmla="*/ 184 w 47"/>
                    <a:gd name="T47" fmla="*/ 73 h 51"/>
                    <a:gd name="T48" fmla="*/ 191 w 47"/>
                    <a:gd name="T49" fmla="*/ 91 h 51"/>
                    <a:gd name="T50" fmla="*/ 191 w 47"/>
                    <a:gd name="T51" fmla="*/ 91 h 51"/>
                    <a:gd name="T52" fmla="*/ 184 w 47"/>
                    <a:gd name="T53" fmla="*/ 125 h 51"/>
                    <a:gd name="T54" fmla="*/ 176 w 47"/>
                    <a:gd name="T55" fmla="*/ 133 h 51"/>
                    <a:gd name="T56" fmla="*/ 163 w 47"/>
                    <a:gd name="T57" fmla="*/ 152 h 51"/>
                    <a:gd name="T58" fmla="*/ 145 w 47"/>
                    <a:gd name="T59" fmla="*/ 152 h 51"/>
                    <a:gd name="T60" fmla="*/ 142 w 47"/>
                    <a:gd name="T61" fmla="*/ 133 h 51"/>
                    <a:gd name="T62" fmla="*/ 142 w 47"/>
                    <a:gd name="T63" fmla="*/ 125 h 51"/>
                    <a:gd name="T64" fmla="*/ 136 w 47"/>
                    <a:gd name="T65" fmla="*/ 91 h 51"/>
                    <a:gd name="T66" fmla="*/ 136 w 47"/>
                    <a:gd name="T67" fmla="*/ 73 h 51"/>
                    <a:gd name="T68" fmla="*/ 136 w 47"/>
                    <a:gd name="T69" fmla="*/ 64 h 51"/>
                    <a:gd name="T70" fmla="*/ 124 w 47"/>
                    <a:gd name="T71" fmla="*/ 44 h 51"/>
                    <a:gd name="T72" fmla="*/ 115 w 47"/>
                    <a:gd name="T73" fmla="*/ 25 h 51"/>
                    <a:gd name="T74" fmla="*/ 97 w 47"/>
                    <a:gd name="T75" fmla="*/ 44 h 51"/>
                    <a:gd name="T76" fmla="*/ 86 w 47"/>
                    <a:gd name="T77" fmla="*/ 64 h 51"/>
                    <a:gd name="T78" fmla="*/ 69 w 47"/>
                    <a:gd name="T79" fmla="*/ 108 h 51"/>
                    <a:gd name="T80" fmla="*/ 69 w 47"/>
                    <a:gd name="T81" fmla="*/ 133 h 51"/>
                    <a:gd name="T82" fmla="*/ 61 w 47"/>
                    <a:gd name="T83" fmla="*/ 189 h 51"/>
                    <a:gd name="T84" fmla="*/ 61 w 47"/>
                    <a:gd name="T85" fmla="*/ 216 h 51"/>
                    <a:gd name="T86" fmla="*/ 61 w 47"/>
                    <a:gd name="T87" fmla="*/ 260 h 51"/>
                    <a:gd name="T88" fmla="*/ 69 w 47"/>
                    <a:gd name="T89" fmla="*/ 316 h 51"/>
                    <a:gd name="T90" fmla="*/ 86 w 47"/>
                    <a:gd name="T91" fmla="*/ 360 h 51"/>
                    <a:gd name="T92" fmla="*/ 104 w 47"/>
                    <a:gd name="T93" fmla="*/ 376 h 51"/>
                    <a:gd name="T94" fmla="*/ 124 w 47"/>
                    <a:gd name="T95" fmla="*/ 385 h 51"/>
                    <a:gd name="T96" fmla="*/ 145 w 47"/>
                    <a:gd name="T97" fmla="*/ 376 h 51"/>
                    <a:gd name="T98" fmla="*/ 163 w 47"/>
                    <a:gd name="T99" fmla="*/ 360 h 51"/>
                    <a:gd name="T100" fmla="*/ 171 w 47"/>
                    <a:gd name="T101" fmla="*/ 341 h 51"/>
                    <a:gd name="T102" fmla="*/ 176 w 47"/>
                    <a:gd name="T103" fmla="*/ 341 h 51"/>
                    <a:gd name="T104" fmla="*/ 184 w 47"/>
                    <a:gd name="T105" fmla="*/ 324 h 51"/>
                    <a:gd name="T106" fmla="*/ 184 w 47"/>
                    <a:gd name="T107" fmla="*/ 341 h 51"/>
                    <a:gd name="T108" fmla="*/ 191 w 47"/>
                    <a:gd name="T109" fmla="*/ 341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</p:grpSp>
        <p:sp>
          <p:nvSpPr>
            <p:cNvPr id="566500" name="Text Box 228"/>
            <p:cNvSpPr txBox="1">
              <a:spLocks noChangeArrowheads="1"/>
            </p:cNvSpPr>
            <p:nvPr/>
          </p:nvSpPr>
          <p:spPr bwMode="auto">
            <a:xfrm>
              <a:off x="2400300" y="3257550"/>
              <a:ext cx="1257300" cy="238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1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Heiti TC Light"/>
                  <a:cs typeface="Calibri"/>
                </a:rPr>
                <a:t>400 BV / 200 IBV</a:t>
              </a:r>
            </a:p>
          </p:txBody>
        </p:sp>
        <p:grpSp>
          <p:nvGrpSpPr>
            <p:cNvPr id="105493" name="Group 231"/>
            <p:cNvGrpSpPr>
              <a:grpSpLocks/>
            </p:cNvGrpSpPr>
            <p:nvPr/>
          </p:nvGrpSpPr>
          <p:grpSpPr bwMode="auto">
            <a:xfrm>
              <a:off x="4229100" y="4572002"/>
              <a:ext cx="857250" cy="307182"/>
              <a:chOff x="2592" y="3840"/>
              <a:chExt cx="720" cy="258"/>
            </a:xfrm>
          </p:grpSpPr>
          <p:grpSp>
            <p:nvGrpSpPr>
              <p:cNvPr id="105501" name="Group 232"/>
              <p:cNvGrpSpPr>
                <a:grpSpLocks noChangeAspect="1"/>
              </p:cNvGrpSpPr>
              <p:nvPr/>
            </p:nvGrpSpPr>
            <p:grpSpPr bwMode="auto">
              <a:xfrm>
                <a:off x="2592" y="3936"/>
                <a:ext cx="135" cy="67"/>
                <a:chOff x="1849" y="864"/>
                <a:chExt cx="203" cy="82"/>
              </a:xfrm>
            </p:grpSpPr>
            <p:sp>
              <p:nvSpPr>
                <p:cNvPr id="105503" name="Freeform 233"/>
                <p:cNvSpPr>
                  <a:spLocks noChangeAspect="1"/>
                </p:cNvSpPr>
                <p:nvPr/>
              </p:nvSpPr>
              <p:spPr bwMode="auto">
                <a:xfrm>
                  <a:off x="1849" y="864"/>
                  <a:ext cx="58" cy="82"/>
                </a:xfrm>
                <a:custGeom>
                  <a:avLst/>
                  <a:gdLst>
                    <a:gd name="T0" fmla="*/ 89 w 47"/>
                    <a:gd name="T1" fmla="*/ 158 h 51"/>
                    <a:gd name="T2" fmla="*/ 89 w 47"/>
                    <a:gd name="T3" fmla="*/ 166 h 51"/>
                    <a:gd name="T4" fmla="*/ 85 w 47"/>
                    <a:gd name="T5" fmla="*/ 175 h 51"/>
                    <a:gd name="T6" fmla="*/ 79 w 47"/>
                    <a:gd name="T7" fmla="*/ 187 h 51"/>
                    <a:gd name="T8" fmla="*/ 67 w 47"/>
                    <a:gd name="T9" fmla="*/ 196 h 51"/>
                    <a:gd name="T10" fmla="*/ 58 w 47"/>
                    <a:gd name="T11" fmla="*/ 204 h 51"/>
                    <a:gd name="T12" fmla="*/ 48 w 47"/>
                    <a:gd name="T13" fmla="*/ 212 h 51"/>
                    <a:gd name="T14" fmla="*/ 35 w 47"/>
                    <a:gd name="T15" fmla="*/ 204 h 51"/>
                    <a:gd name="T16" fmla="*/ 23 w 47"/>
                    <a:gd name="T17" fmla="*/ 196 h 51"/>
                    <a:gd name="T18" fmla="*/ 14 w 47"/>
                    <a:gd name="T19" fmla="*/ 178 h 51"/>
                    <a:gd name="T20" fmla="*/ 6 w 47"/>
                    <a:gd name="T21" fmla="*/ 158 h 51"/>
                    <a:gd name="T22" fmla="*/ 1 w 47"/>
                    <a:gd name="T23" fmla="*/ 137 h 51"/>
                    <a:gd name="T24" fmla="*/ 0 w 47"/>
                    <a:gd name="T25" fmla="*/ 109 h 51"/>
                    <a:gd name="T26" fmla="*/ 1 w 47"/>
                    <a:gd name="T27" fmla="*/ 80 h 51"/>
                    <a:gd name="T28" fmla="*/ 9 w 47"/>
                    <a:gd name="T29" fmla="*/ 50 h 51"/>
                    <a:gd name="T30" fmla="*/ 15 w 47"/>
                    <a:gd name="T31" fmla="*/ 29 h 51"/>
                    <a:gd name="T32" fmla="*/ 26 w 47"/>
                    <a:gd name="T33" fmla="*/ 13 h 51"/>
                    <a:gd name="T34" fmla="*/ 39 w 47"/>
                    <a:gd name="T35" fmla="*/ 5 h 51"/>
                    <a:gd name="T36" fmla="*/ 53 w 47"/>
                    <a:gd name="T37" fmla="*/ 0 h 51"/>
                    <a:gd name="T38" fmla="*/ 65 w 47"/>
                    <a:gd name="T39" fmla="*/ 5 h 51"/>
                    <a:gd name="T40" fmla="*/ 72 w 47"/>
                    <a:gd name="T41" fmla="*/ 5 h 51"/>
                    <a:gd name="T42" fmla="*/ 79 w 47"/>
                    <a:gd name="T43" fmla="*/ 13 h 51"/>
                    <a:gd name="T44" fmla="*/ 80 w 47"/>
                    <a:gd name="T45" fmla="*/ 21 h 51"/>
                    <a:gd name="T46" fmla="*/ 85 w 47"/>
                    <a:gd name="T47" fmla="*/ 34 h 51"/>
                    <a:gd name="T48" fmla="*/ 89 w 47"/>
                    <a:gd name="T49" fmla="*/ 42 h 51"/>
                    <a:gd name="T50" fmla="*/ 89 w 47"/>
                    <a:gd name="T51" fmla="*/ 42 h 51"/>
                    <a:gd name="T52" fmla="*/ 85 w 47"/>
                    <a:gd name="T53" fmla="*/ 59 h 51"/>
                    <a:gd name="T54" fmla="*/ 80 w 47"/>
                    <a:gd name="T55" fmla="*/ 63 h 51"/>
                    <a:gd name="T56" fmla="*/ 74 w 47"/>
                    <a:gd name="T57" fmla="*/ 69 h 51"/>
                    <a:gd name="T58" fmla="*/ 67 w 47"/>
                    <a:gd name="T59" fmla="*/ 69 h 51"/>
                    <a:gd name="T60" fmla="*/ 65 w 47"/>
                    <a:gd name="T61" fmla="*/ 63 h 51"/>
                    <a:gd name="T62" fmla="*/ 65 w 47"/>
                    <a:gd name="T63" fmla="*/ 59 h 51"/>
                    <a:gd name="T64" fmla="*/ 63 w 47"/>
                    <a:gd name="T65" fmla="*/ 42 h 51"/>
                    <a:gd name="T66" fmla="*/ 63 w 47"/>
                    <a:gd name="T67" fmla="*/ 34 h 51"/>
                    <a:gd name="T68" fmla="*/ 63 w 47"/>
                    <a:gd name="T69" fmla="*/ 29 h 51"/>
                    <a:gd name="T70" fmla="*/ 58 w 47"/>
                    <a:gd name="T71" fmla="*/ 21 h 51"/>
                    <a:gd name="T72" fmla="*/ 53 w 47"/>
                    <a:gd name="T73" fmla="*/ 13 h 51"/>
                    <a:gd name="T74" fmla="*/ 46 w 47"/>
                    <a:gd name="T75" fmla="*/ 21 h 51"/>
                    <a:gd name="T76" fmla="*/ 39 w 47"/>
                    <a:gd name="T77" fmla="*/ 29 h 51"/>
                    <a:gd name="T78" fmla="*/ 32 w 47"/>
                    <a:gd name="T79" fmla="*/ 50 h 51"/>
                    <a:gd name="T80" fmla="*/ 32 w 47"/>
                    <a:gd name="T81" fmla="*/ 63 h 51"/>
                    <a:gd name="T82" fmla="*/ 28 w 47"/>
                    <a:gd name="T83" fmla="*/ 88 h 51"/>
                    <a:gd name="T84" fmla="*/ 28 w 47"/>
                    <a:gd name="T85" fmla="*/ 101 h 51"/>
                    <a:gd name="T86" fmla="*/ 28 w 47"/>
                    <a:gd name="T87" fmla="*/ 122 h 51"/>
                    <a:gd name="T88" fmla="*/ 32 w 47"/>
                    <a:gd name="T89" fmla="*/ 145 h 51"/>
                    <a:gd name="T90" fmla="*/ 39 w 47"/>
                    <a:gd name="T91" fmla="*/ 166 h 51"/>
                    <a:gd name="T92" fmla="*/ 48 w 47"/>
                    <a:gd name="T93" fmla="*/ 175 h 51"/>
                    <a:gd name="T94" fmla="*/ 58 w 47"/>
                    <a:gd name="T95" fmla="*/ 178 h 51"/>
                    <a:gd name="T96" fmla="*/ 67 w 47"/>
                    <a:gd name="T97" fmla="*/ 175 h 51"/>
                    <a:gd name="T98" fmla="*/ 74 w 47"/>
                    <a:gd name="T99" fmla="*/ 166 h 51"/>
                    <a:gd name="T100" fmla="*/ 79 w 47"/>
                    <a:gd name="T101" fmla="*/ 158 h 51"/>
                    <a:gd name="T102" fmla="*/ 80 w 47"/>
                    <a:gd name="T103" fmla="*/ 158 h 51"/>
                    <a:gd name="T104" fmla="*/ 85 w 47"/>
                    <a:gd name="T105" fmla="*/ 150 h 51"/>
                    <a:gd name="T106" fmla="*/ 85 w 47"/>
                    <a:gd name="T107" fmla="*/ 158 h 51"/>
                    <a:gd name="T108" fmla="*/ 89 w 47"/>
                    <a:gd name="T109" fmla="*/ 158 h 5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7" h="51">
                      <a:moveTo>
                        <a:pt x="47" y="38"/>
                      </a:moveTo>
                      <a:lnTo>
                        <a:pt x="47" y="40"/>
                      </a:lnTo>
                      <a:lnTo>
                        <a:pt x="45" y="42"/>
                      </a:lnTo>
                      <a:lnTo>
                        <a:pt x="42" y="45"/>
                      </a:lnTo>
                      <a:lnTo>
                        <a:pt x="36" y="47"/>
                      </a:lnTo>
                      <a:lnTo>
                        <a:pt x="31" y="49"/>
                      </a:lnTo>
                      <a:lnTo>
                        <a:pt x="26" y="51"/>
                      </a:lnTo>
                      <a:lnTo>
                        <a:pt x="19" y="49"/>
                      </a:lnTo>
                      <a:lnTo>
                        <a:pt x="12" y="47"/>
                      </a:lnTo>
                      <a:lnTo>
                        <a:pt x="7" y="43"/>
                      </a:lnTo>
                      <a:lnTo>
                        <a:pt x="3" y="38"/>
                      </a:lnTo>
                      <a:lnTo>
                        <a:pt x="1" y="33"/>
                      </a:lnTo>
                      <a:lnTo>
                        <a:pt x="0" y="26"/>
                      </a:lnTo>
                      <a:lnTo>
                        <a:pt x="1" y="19"/>
                      </a:lnTo>
                      <a:lnTo>
                        <a:pt x="5" y="12"/>
                      </a:lnTo>
                      <a:lnTo>
                        <a:pt x="8" y="7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5" y="1"/>
                      </a:lnTo>
                      <a:lnTo>
                        <a:pt x="38" y="1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5" y="8"/>
                      </a:lnTo>
                      <a:lnTo>
                        <a:pt x="47" y="10"/>
                      </a:lnTo>
                      <a:lnTo>
                        <a:pt x="45" y="14"/>
                      </a:lnTo>
                      <a:lnTo>
                        <a:pt x="43" y="15"/>
                      </a:lnTo>
                      <a:lnTo>
                        <a:pt x="40" y="17"/>
                      </a:lnTo>
                      <a:lnTo>
                        <a:pt x="36" y="17"/>
                      </a:lnTo>
                      <a:lnTo>
                        <a:pt x="35" y="15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1" y="5"/>
                      </a:lnTo>
                      <a:lnTo>
                        <a:pt x="28" y="3"/>
                      </a:lnTo>
                      <a:lnTo>
                        <a:pt x="24" y="5"/>
                      </a:lnTo>
                      <a:lnTo>
                        <a:pt x="21" y="7"/>
                      </a:lnTo>
                      <a:lnTo>
                        <a:pt x="17" y="12"/>
                      </a:lnTo>
                      <a:lnTo>
                        <a:pt x="17" y="15"/>
                      </a:lnTo>
                      <a:lnTo>
                        <a:pt x="15" y="21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7" y="35"/>
                      </a:lnTo>
                      <a:lnTo>
                        <a:pt x="21" y="40"/>
                      </a:lnTo>
                      <a:lnTo>
                        <a:pt x="26" y="42"/>
                      </a:lnTo>
                      <a:lnTo>
                        <a:pt x="31" y="43"/>
                      </a:lnTo>
                      <a:lnTo>
                        <a:pt x="36" y="42"/>
                      </a:lnTo>
                      <a:lnTo>
                        <a:pt x="40" y="40"/>
                      </a:lnTo>
                      <a:lnTo>
                        <a:pt x="42" y="38"/>
                      </a:lnTo>
                      <a:lnTo>
                        <a:pt x="43" y="38"/>
                      </a:lnTo>
                      <a:lnTo>
                        <a:pt x="45" y="36"/>
                      </a:lnTo>
                      <a:lnTo>
                        <a:pt x="45" y="38"/>
                      </a:lnTo>
                      <a:lnTo>
                        <a:pt x="47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105504" name="Rectangle 234"/>
                <p:cNvSpPr>
                  <a:spLocks noChangeAspect="1" noChangeArrowheads="1"/>
                </p:cNvSpPr>
                <p:nvPr/>
              </p:nvSpPr>
              <p:spPr bwMode="auto">
                <a:xfrm>
                  <a:off x="1968" y="897"/>
                  <a:ext cx="84" cy="12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TW" altLang="en-US" sz="2700" u="sng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sp>
            <p:nvSpPr>
              <p:cNvPr id="105502" name="Text Box 235"/>
              <p:cNvSpPr txBox="1">
                <a:spLocks noChangeArrowheads="1"/>
              </p:cNvSpPr>
              <p:nvPr/>
            </p:nvSpPr>
            <p:spPr bwMode="auto">
              <a:xfrm>
                <a:off x="2688" y="3840"/>
                <a:ext cx="624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6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36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36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36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36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u="sng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zh-TW" altLang="en-US" sz="1400" b="1" u="none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顧客</a:t>
                </a:r>
              </a:p>
            </p:txBody>
          </p:sp>
        </p:grpSp>
        <p:sp>
          <p:nvSpPr>
            <p:cNvPr id="566508" name="Text Box 236"/>
            <p:cNvSpPr txBox="1">
              <a:spLocks noChangeArrowheads="1"/>
            </p:cNvSpPr>
            <p:nvPr/>
          </p:nvSpPr>
          <p:spPr bwMode="auto">
            <a:xfrm>
              <a:off x="5543550" y="3257550"/>
              <a:ext cx="1257300" cy="238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1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Heiti TC Light"/>
                  <a:cs typeface="Calibri"/>
                </a:rPr>
                <a:t>400 BV / 200 IBV</a:t>
              </a:r>
            </a:p>
          </p:txBody>
        </p:sp>
        <p:sp>
          <p:nvSpPr>
            <p:cNvPr id="566509" name="Text Box 237"/>
            <p:cNvSpPr txBox="1">
              <a:spLocks noChangeArrowheads="1"/>
            </p:cNvSpPr>
            <p:nvPr/>
          </p:nvSpPr>
          <p:spPr bwMode="auto">
            <a:xfrm>
              <a:off x="1600200" y="4057650"/>
              <a:ext cx="1257300" cy="238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1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Heiti TC Light"/>
                  <a:cs typeface="Calibri"/>
                </a:rPr>
                <a:t>400 BV / 200 IBV</a:t>
              </a:r>
            </a:p>
          </p:txBody>
        </p:sp>
        <p:sp>
          <p:nvSpPr>
            <p:cNvPr id="566510" name="Text Box 238"/>
            <p:cNvSpPr txBox="1">
              <a:spLocks noChangeArrowheads="1"/>
            </p:cNvSpPr>
            <p:nvPr/>
          </p:nvSpPr>
          <p:spPr bwMode="auto">
            <a:xfrm>
              <a:off x="3086100" y="4057650"/>
              <a:ext cx="1257300" cy="238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1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Heiti TC Light"/>
                  <a:cs typeface="Calibri"/>
                </a:rPr>
                <a:t>400 BV / 200 IBV</a:t>
              </a:r>
            </a:p>
          </p:txBody>
        </p:sp>
        <p:sp>
          <p:nvSpPr>
            <p:cNvPr id="566511" name="Text Box 239"/>
            <p:cNvSpPr txBox="1">
              <a:spLocks noChangeArrowheads="1"/>
            </p:cNvSpPr>
            <p:nvPr/>
          </p:nvSpPr>
          <p:spPr bwMode="auto">
            <a:xfrm>
              <a:off x="4743450" y="4057650"/>
              <a:ext cx="1257300" cy="238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1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Heiti TC Light"/>
                  <a:cs typeface="Calibri"/>
                </a:rPr>
                <a:t>400 BV / 200 IBV</a:t>
              </a:r>
            </a:p>
          </p:txBody>
        </p:sp>
        <p:sp>
          <p:nvSpPr>
            <p:cNvPr id="566512" name="Text Box 240"/>
            <p:cNvSpPr txBox="1">
              <a:spLocks noChangeArrowheads="1"/>
            </p:cNvSpPr>
            <p:nvPr/>
          </p:nvSpPr>
          <p:spPr bwMode="auto">
            <a:xfrm>
              <a:off x="6286500" y="4057650"/>
              <a:ext cx="1257300" cy="238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1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Heiti TC Light"/>
                  <a:cs typeface="Calibri"/>
                </a:rPr>
                <a:t>400 BV / 200 IBV</a:t>
              </a:r>
            </a:p>
          </p:txBody>
        </p:sp>
        <p:sp>
          <p:nvSpPr>
            <p:cNvPr id="566513" name="Text Box 241"/>
            <p:cNvSpPr txBox="1">
              <a:spLocks noChangeArrowheads="1"/>
            </p:cNvSpPr>
            <p:nvPr/>
          </p:nvSpPr>
          <p:spPr bwMode="auto">
            <a:xfrm>
              <a:off x="2057400" y="2057400"/>
              <a:ext cx="1257300" cy="238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1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Heiti TC Light"/>
                  <a:cs typeface="Calibri"/>
                </a:rPr>
                <a:t>1200BV / 600 IBV</a:t>
              </a:r>
            </a:p>
          </p:txBody>
        </p:sp>
        <p:sp>
          <p:nvSpPr>
            <p:cNvPr id="566514" name="Text Box 242"/>
            <p:cNvSpPr txBox="1">
              <a:spLocks noChangeArrowheads="1"/>
            </p:cNvSpPr>
            <p:nvPr/>
          </p:nvSpPr>
          <p:spPr bwMode="auto">
            <a:xfrm>
              <a:off x="6286500" y="2057400"/>
              <a:ext cx="1257300" cy="238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80" tIns="34290" rIns="68580" bIns="3429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11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Heiti TC Light"/>
                  <a:cs typeface="Calibri"/>
                </a:rPr>
                <a:t>1200BV / 600 IBV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7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編號版面配置區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557213" indent="-214313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8572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2001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5430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572200C4-6FAA-4EA1-9AD0-D6A213F16A81}" type="slidenum">
              <a:rPr lang="en-US" altLang="zh-TW" b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/>
              <a:t>8</a:t>
            </a:fld>
            <a:endParaRPr lang="en-US" altLang="zh-TW" b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724994" name="Picture 2" descr="thin colorPanels_bottomExtraLight 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00" y="-857250"/>
            <a:ext cx="18135600" cy="266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49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25652" y="342840"/>
            <a:ext cx="2675418" cy="571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ja-JP" altLang="en-US" b="0" dirty="0" smtClean="0">
                <a:latin typeface="Calibri"/>
                <a:ea typeface="Heiti TC Light"/>
                <a:cs typeface="Calibri"/>
              </a:rPr>
              <a:t>增加顧客的購物量</a:t>
            </a:r>
            <a:endParaRPr lang="zh-TW" altLang="en-US" sz="2500" dirty="0">
              <a:solidFill>
                <a:srgbClr val="9E0C9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24998" name="Rectangle 6"/>
          <p:cNvSpPr>
            <a:spLocks noChangeArrowheads="1"/>
          </p:cNvSpPr>
          <p:nvPr/>
        </p:nvSpPr>
        <p:spPr bwMode="auto">
          <a:xfrm>
            <a:off x="-514350" y="1159670"/>
            <a:ext cx="50863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/>
            <a:r>
              <a:rPr lang="en-US" altLang="zh-TW" dirty="0">
                <a:solidFill>
                  <a:srgbClr val="59C0F8"/>
                </a:solidFill>
                <a:latin typeface="Calibri"/>
                <a:ea typeface="Heiti TC Light"/>
                <a:cs typeface="Calibri"/>
              </a:rPr>
              <a:t>10-15</a:t>
            </a:r>
            <a:r>
              <a:rPr lang="ja-JP" altLang="en-US" dirty="0">
                <a:solidFill>
                  <a:srgbClr val="59C0F8"/>
                </a:solidFill>
                <a:latin typeface="Calibri"/>
                <a:ea typeface="Heiti TC Light"/>
                <a:cs typeface="Calibri"/>
              </a:rPr>
              <a:t>位常</a:t>
            </a:r>
            <a:r>
              <a:rPr lang="ja-JP" altLang="en-US" dirty="0" smtClean="0">
                <a:solidFill>
                  <a:srgbClr val="59C0F8"/>
                </a:solidFill>
                <a:latin typeface="Calibri"/>
                <a:ea typeface="Heiti TC Light"/>
                <a:cs typeface="Calibri"/>
              </a:rPr>
              <a:t>客</a:t>
            </a:r>
            <a:endParaRPr lang="en-US" altLang="ja-JP" dirty="0" smtClean="0">
              <a:solidFill>
                <a:srgbClr val="59C0F8"/>
              </a:solidFill>
              <a:latin typeface="Calibri"/>
              <a:ea typeface="Heiti TC Light"/>
              <a:cs typeface="Calibri"/>
            </a:endParaRPr>
          </a:p>
          <a:p>
            <a:pPr algn="ctr" defTabSz="685800"/>
            <a:r>
              <a:rPr lang="en-US" altLang="ja-JP" dirty="0" smtClean="0">
                <a:solidFill>
                  <a:srgbClr val="59C0F8"/>
                </a:solidFill>
                <a:latin typeface="Calibri"/>
                <a:ea typeface="Heiti TC Light"/>
                <a:cs typeface="Calibri"/>
              </a:rPr>
              <a:t>10-15 </a:t>
            </a:r>
            <a:r>
              <a:rPr lang="en-US" altLang="ja-JP" dirty="0">
                <a:solidFill>
                  <a:srgbClr val="59C0F8"/>
                </a:solidFill>
                <a:latin typeface="Calibri"/>
                <a:ea typeface="Heiti TC Light"/>
                <a:cs typeface="Calibri"/>
              </a:rPr>
              <a:t>customers shopping regularly </a:t>
            </a:r>
            <a:endParaRPr lang="en-GB" dirty="0">
              <a:solidFill>
                <a:srgbClr val="59C0F8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55318" name="Picture 22" descr="Buildi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45" y="1331124"/>
            <a:ext cx="621506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9" name="Picture 2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8" y="1813323"/>
            <a:ext cx="1463279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0" name="Picture 24" descr="Building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8" y="3028951"/>
            <a:ext cx="1819275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1" name="Picture 25" descr="Building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4" y="3594502"/>
            <a:ext cx="1719263" cy="40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2" name="Picture 26" descr="Building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9" y="3429003"/>
            <a:ext cx="813197" cy="116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3" name="Picture 27" descr="Building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2" y="3086105"/>
            <a:ext cx="547688" cy="186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4" name="Picture 28" descr="Building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14702"/>
            <a:ext cx="125253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5" name="Picture 29" descr="Building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75440"/>
            <a:ext cx="1809750" cy="5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6" name="Picture 30" descr="Building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2857501"/>
            <a:ext cx="1791891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7" name="Picture 31" descr="Building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8" y="1714502"/>
            <a:ext cx="1329929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8" name="Picture 32" descr="Building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9" y="1314455"/>
            <a:ext cx="611981" cy="69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9" name="Picture 33" descr="BuildingShareOfCustomer_TW_Bas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00251"/>
            <a:ext cx="3854054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669484" y="578582"/>
            <a:ext cx="2265442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altLang="zh-TW" sz="5400" dirty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? ? ?</a:t>
            </a:r>
            <a:endParaRPr lang="zh-TW" altLang="en-US" sz="5400" dirty="0">
              <a:solidFill>
                <a:srgbClr val="FF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9142" y="790677"/>
            <a:ext cx="3269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Building Customer Share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2715766"/>
            <a:ext cx="274116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8447" y="2691792"/>
            <a:ext cx="29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™</a:t>
            </a:r>
            <a:endParaRPr lang="en-US" sz="2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0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5" grpId="0"/>
      <p:bldP spid="724998" grpId="0"/>
      <p:bldP spid="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ate Placeholder 1"/>
          <p:cNvSpPr txBox="1">
            <a:spLocks noGrp="1"/>
          </p:cNvSpPr>
          <p:nvPr/>
        </p:nvSpPr>
        <p:spPr bwMode="auto">
          <a:xfrm>
            <a:off x="1657350" y="4686300"/>
            <a:ext cx="142875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sz="1100" u="none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3427" name="Footer Placeholder 2"/>
          <p:cNvSpPr txBox="1">
            <a:spLocks noGrp="1"/>
          </p:cNvSpPr>
          <p:nvPr/>
        </p:nvSpPr>
        <p:spPr bwMode="auto">
          <a:xfrm>
            <a:off x="3486150" y="4686300"/>
            <a:ext cx="217170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sz="1100" u="none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3428" name="Date Placeholder 3"/>
          <p:cNvSpPr txBox="1">
            <a:spLocks noGrp="1"/>
          </p:cNvSpPr>
          <p:nvPr/>
        </p:nvSpPr>
        <p:spPr bwMode="auto">
          <a:xfrm>
            <a:off x="1657350" y="4686300"/>
            <a:ext cx="142875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sz="1100" u="none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3429" name="Footer Placeholder 4"/>
          <p:cNvSpPr txBox="1">
            <a:spLocks noGrp="1"/>
          </p:cNvSpPr>
          <p:nvPr/>
        </p:nvSpPr>
        <p:spPr bwMode="auto">
          <a:xfrm>
            <a:off x="3486150" y="4686300"/>
            <a:ext cx="217170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sz="1100" u="none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7420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8059" y="127591"/>
            <a:ext cx="7804298" cy="607650"/>
          </a:xfrm>
          <a:effectLst>
            <a:outerShdw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r>
              <a:rPr lang="zh-CN" alt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每月都要有「基本十顧客</a:t>
            </a:r>
            <a:r>
              <a:rPr lang="zh-CN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」</a:t>
            </a:r>
            <a:r>
              <a:rPr lang="en-US" altLang="zh-CN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/>
            </a:r>
            <a:br>
              <a:rPr lang="en-US" altLang="zh-CN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</a:br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Have "basic </a:t>
            </a:r>
            <a:r>
              <a:rPr lang="en-US" altLang="zh-C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ten </a:t>
            </a:r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customers“ Every </a:t>
            </a:r>
            <a:r>
              <a:rPr lang="en-US" altLang="zh-C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month </a:t>
            </a:r>
            <a:endParaRPr lang="zh-TW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7420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48860" y="669854"/>
            <a:ext cx="8899451" cy="4572001"/>
          </a:xfrm>
        </p:spPr>
        <p:txBody>
          <a:bodyPr>
            <a:normAutofit/>
          </a:bodyPr>
          <a:lstStyle/>
          <a:p>
            <a:pPr marL="422672" indent="-260747">
              <a:defRPr/>
            </a:pPr>
            <a:r>
              <a:rPr lang="zh-CN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你本人每月至少購買和使用</a:t>
            </a:r>
            <a:r>
              <a:rPr lang="en-US" altLang="zh-CN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100BV / 15 IBV </a:t>
            </a:r>
            <a:r>
              <a:rPr lang="zh-CN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的產品</a:t>
            </a:r>
            <a:endParaRPr lang="zh-TW" altLang="en-US" sz="18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marL="422672" indent="-260747">
              <a:buNone/>
              <a:defRPr/>
            </a:pPr>
            <a:endParaRPr lang="zh-TW" altLang="en-US" sz="18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marL="422672" indent="-260747">
              <a:defRPr/>
            </a:pPr>
            <a:r>
              <a:rPr lang="zh-TW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建立</a:t>
            </a:r>
            <a:r>
              <a:rPr lang="en-US" altLang="zh-TW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10</a:t>
            </a:r>
            <a:r>
              <a:rPr lang="zh-CN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人</a:t>
            </a:r>
            <a:r>
              <a:rPr lang="zh-TW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的</a:t>
            </a:r>
            <a:r>
              <a:rPr lang="zh-CN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忠實</a:t>
            </a:r>
            <a:r>
              <a:rPr lang="zh-TW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顧客</a:t>
            </a:r>
            <a:r>
              <a:rPr lang="zh-CN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基礎</a:t>
            </a:r>
            <a:r>
              <a:rPr lang="zh-TW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，每位顧客每月</a:t>
            </a:r>
            <a:r>
              <a:rPr lang="zh-CN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至少</a:t>
            </a:r>
            <a:r>
              <a:rPr lang="zh-TW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購買</a:t>
            </a:r>
            <a:r>
              <a:rPr lang="en-US" altLang="zh-TW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30BV / 20 IBV </a:t>
            </a:r>
            <a:r>
              <a:rPr lang="zh-CN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的產品</a:t>
            </a:r>
            <a:r>
              <a:rPr lang="zh-TW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。</a:t>
            </a:r>
            <a:endParaRPr lang="en-US" altLang="zh-TW" sz="18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marL="422672" indent="-260747">
              <a:defRPr/>
            </a:pPr>
            <a:endParaRPr lang="en-US" altLang="zh-CN" sz="18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marL="422672" indent="-260747">
              <a:defRPr/>
            </a:pPr>
            <a:r>
              <a:rPr lang="zh-TW" alt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超連鎖™店主</a:t>
            </a:r>
            <a:r>
              <a:rPr lang="zh-CN" alt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的</a:t>
            </a:r>
            <a:r>
              <a:rPr lang="zh-CN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每月</a:t>
            </a:r>
            <a:r>
              <a:rPr lang="zh-TW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目標</a:t>
            </a:r>
            <a:r>
              <a:rPr lang="zh-CN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是向顧客銷售</a:t>
            </a:r>
            <a:r>
              <a:rPr lang="en-US" altLang="zh-TW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300BV / 200 IBV</a:t>
            </a:r>
            <a:r>
              <a:rPr lang="zh-TW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以上的產</a:t>
            </a:r>
            <a:r>
              <a:rPr lang="zh-TW" alt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品</a:t>
            </a:r>
            <a:endParaRPr lang="en-US" altLang="zh-TW" sz="18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>
              <a:lnSpc>
                <a:spcPct val="105000"/>
              </a:lnSpc>
              <a:spcBef>
                <a:spcPct val="100000"/>
              </a:spcBef>
            </a:pPr>
            <a:r>
              <a:rPr lang="en-US" altLang="en-US" sz="1800" dirty="0">
                <a:latin typeface="Calibri"/>
                <a:ea typeface="Heiti TC Light"/>
                <a:cs typeface="Calibri"/>
              </a:rPr>
              <a:t>You purchase ≥100 BV / 15 IBV of products </a:t>
            </a:r>
            <a:r>
              <a:rPr lang="en-US" altLang="en-US" sz="1800" dirty="0" smtClean="0">
                <a:latin typeface="Calibri"/>
                <a:ea typeface="Heiti TC Light"/>
                <a:cs typeface="Calibri"/>
              </a:rPr>
              <a:t>monthly</a:t>
            </a:r>
          </a:p>
          <a:p>
            <a:pPr>
              <a:lnSpc>
                <a:spcPct val="105000"/>
              </a:lnSpc>
              <a:spcBef>
                <a:spcPct val="100000"/>
              </a:spcBef>
            </a:pPr>
            <a:r>
              <a:rPr lang="en-US" altLang="en-US" sz="1800" dirty="0" smtClean="0">
                <a:latin typeface="Calibri"/>
                <a:ea typeface="Heiti TC Light"/>
                <a:cs typeface="Calibri"/>
              </a:rPr>
              <a:t>Create </a:t>
            </a:r>
            <a:r>
              <a:rPr lang="en-US" altLang="en-US" sz="1800" dirty="0">
                <a:latin typeface="Calibri"/>
                <a:ea typeface="Heiti TC Light"/>
                <a:cs typeface="Calibri"/>
              </a:rPr>
              <a:t>a “repeat customer base” of 10-15 customers that each purchase ≥30 BV / 20 IBV of products monthly.</a:t>
            </a:r>
          </a:p>
          <a:p>
            <a:pPr>
              <a:lnSpc>
                <a:spcPct val="105000"/>
              </a:lnSpc>
              <a:spcBef>
                <a:spcPct val="100000"/>
              </a:spcBef>
            </a:pPr>
            <a:r>
              <a:rPr lang="en-US" altLang="en-US" sz="1800" dirty="0" err="1" smtClean="0"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en-US" sz="1800" dirty="0" smtClean="0">
                <a:latin typeface="Calibri"/>
                <a:ea typeface="Heiti TC Light"/>
                <a:cs typeface="Calibri"/>
              </a:rPr>
              <a:t>™ Owner’s </a:t>
            </a:r>
            <a:r>
              <a:rPr lang="en-US" altLang="en-US" sz="1800" dirty="0">
                <a:latin typeface="Calibri"/>
                <a:ea typeface="Heiti TC Light"/>
                <a:cs typeface="Calibri"/>
              </a:rPr>
              <a:t>monthly goal is to </a:t>
            </a:r>
            <a:r>
              <a:rPr lang="en-US" altLang="en-US" sz="1800" dirty="0" smtClean="0">
                <a:latin typeface="Calibri"/>
                <a:ea typeface="Heiti TC Light"/>
                <a:cs typeface="Calibri"/>
              </a:rPr>
              <a:t>sell customer purchase </a:t>
            </a:r>
            <a:r>
              <a:rPr lang="en-US" altLang="en-US" sz="1800" dirty="0">
                <a:latin typeface="Calibri"/>
                <a:ea typeface="Heiti TC Light"/>
                <a:cs typeface="Calibri"/>
              </a:rPr>
              <a:t>≥ </a:t>
            </a:r>
            <a:r>
              <a:rPr lang="en-US" altLang="en-US" sz="1800" dirty="0" smtClean="0">
                <a:latin typeface="Calibri"/>
                <a:ea typeface="Heiti TC Light"/>
                <a:cs typeface="Calibri"/>
              </a:rPr>
              <a:t>300BV </a:t>
            </a:r>
            <a:r>
              <a:rPr lang="en-US" altLang="en-US" sz="1800" dirty="0">
                <a:latin typeface="Calibri"/>
                <a:ea typeface="Heiti TC Light"/>
                <a:cs typeface="Calibri"/>
              </a:rPr>
              <a:t>/ 200 IBV more products</a:t>
            </a:r>
            <a:endParaRPr lang="zh-TW" altLang="en-US" sz="18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PMingLiU"/>
        <a:cs typeface=""/>
      </a:majorFont>
      <a:minorFont>
        <a:latin typeface="Garamon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PMingLiU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1714</Words>
  <Application>Microsoft Office PowerPoint</Application>
  <PresentationFormat>On-screen Show (16:9)</PresentationFormat>
  <Paragraphs>194</Paragraphs>
  <Slides>30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Office Theme</vt:lpstr>
      <vt:lpstr>3_Custom Design</vt:lpstr>
      <vt:lpstr>Custom Design</vt:lpstr>
      <vt:lpstr>地平線</vt:lpstr>
      <vt:lpstr>1_Office 佈景主題</vt:lpstr>
      <vt:lpstr>2_Office 佈景主題</vt:lpstr>
      <vt:lpstr>1_Stream</vt:lpstr>
      <vt:lpstr>1_Custom Design</vt:lpstr>
      <vt:lpstr>強勢複製 - ABC深層滾動 - 建立領袖團隊</vt:lpstr>
      <vt:lpstr>PowerPoint Presentation</vt:lpstr>
      <vt:lpstr>PowerPoint Presentation</vt:lpstr>
      <vt:lpstr>PowerPoint Presentation</vt:lpstr>
      <vt:lpstr>PowerPoint Presentation</vt:lpstr>
      <vt:lpstr>鐵三角Technica</vt:lpstr>
      <vt:lpstr>PowerPoint Presentation</vt:lpstr>
      <vt:lpstr>增加顧客的購物量</vt:lpstr>
      <vt:lpstr>每月都要有「基本十顧客」 Have "basic ten customers“ Every month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BV+BV=永續收入</vt:lpstr>
      <vt:lpstr>領導 Leader</vt:lpstr>
      <vt:lpstr>總裁挑戰獎 </vt:lpstr>
      <vt:lpstr>PowerPoint Presentation</vt:lpstr>
      <vt:lpstr>夢想  Dream</vt:lpstr>
      <vt:lpstr>絲路夢想之旅：嘉峪關→烏魯木齊 Silk Road dream trip: Jiayuguan → Urumqi</vt:lpstr>
      <vt:lpstr>我們是實現夢想的代名詞 We are synonymous with dreams</vt:lpstr>
      <vt:lpstr>2015 美安香港成功領袖會議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Ivan Tang</dc:creator>
  <cp:lastModifiedBy>Monie Chan</cp:lastModifiedBy>
  <cp:revision>73</cp:revision>
  <dcterms:created xsi:type="dcterms:W3CDTF">2014-05-05T07:05:29Z</dcterms:created>
  <dcterms:modified xsi:type="dcterms:W3CDTF">2015-09-16T08:02:17Z</dcterms:modified>
</cp:coreProperties>
</file>